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68" r:id="rId7"/>
    <p:sldId id="266" r:id="rId8"/>
    <p:sldId id="267" r:id="rId9"/>
    <p:sldId id="263" r:id="rId10"/>
    <p:sldId id="289" r:id="rId11"/>
    <p:sldId id="313" r:id="rId12"/>
    <p:sldId id="335" r:id="rId13"/>
    <p:sldId id="310" r:id="rId14"/>
    <p:sldId id="330" r:id="rId15"/>
    <p:sldId id="314" r:id="rId16"/>
    <p:sldId id="350" r:id="rId17"/>
    <p:sldId id="328" r:id="rId18"/>
    <p:sldId id="322" r:id="rId19"/>
    <p:sldId id="321" r:id="rId20"/>
    <p:sldId id="317" r:id="rId21"/>
    <p:sldId id="315" r:id="rId22"/>
    <p:sldId id="316" r:id="rId23"/>
    <p:sldId id="329" r:id="rId24"/>
    <p:sldId id="290" r:id="rId25"/>
    <p:sldId id="269" r:id="rId26"/>
    <p:sldId id="336" r:id="rId27"/>
    <p:sldId id="337" r:id="rId28"/>
    <p:sldId id="338" r:id="rId29"/>
    <p:sldId id="339" r:id="rId30"/>
    <p:sldId id="287" r:id="rId31"/>
    <p:sldId id="349" r:id="rId32"/>
    <p:sldId id="342" r:id="rId33"/>
    <p:sldId id="343" r:id="rId34"/>
    <p:sldId id="345" r:id="rId35"/>
    <p:sldId id="352" r:id="rId36"/>
    <p:sldId id="265" r:id="rId37"/>
    <p:sldId id="35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18CF-819C-431A-85E3-819B536BF3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E91C2-2C26-461D-BDC3-CE92DCDA4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21E85-899A-4B89-9FDF-F84E443A719F}"/>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92C1735A-5FCB-4C00-9B61-74D7F8FF1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7CD25-1B06-4B4B-A9E1-576144C131F2}"/>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269745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19E1-DF9D-4CC0-8C1F-216FFA83B6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2974B9-BA3E-4251-AF8B-D94151AB1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C380D-1A01-4A95-AEEF-93188F4F661A}"/>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FE042DD8-F3F8-4001-9910-178EAA41C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FD36A-E62A-485F-BAD6-086C54D479E2}"/>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97100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DC3A3-7509-4107-8E97-D301016CFB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1F779-BD57-4A4C-BA88-D30FB43A5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6A856-BB30-4892-9E2E-58CD7EA57067}"/>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EB1BA440-125D-4DBA-856B-42B2B4531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CD914-CE19-4210-BE7C-0639F0161A31}"/>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74083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B094-4DD1-44EB-9ED8-6285E2392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62347E-AC1B-42E2-9356-6CF3BA4B8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39936-1731-49F9-8F8C-639AA9828B75}"/>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5353801E-75FD-4239-B36B-442E05BC7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9F9A1-83ED-4136-9625-755C1A26475B}"/>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364796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A050-D631-4C66-9D59-E38C255E5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9A611-BBC6-4F7C-A34E-9DDB3CE46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3EB0E9-B310-4A6F-9C1F-2C3B8D221322}"/>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93458D50-7B7C-4022-AEAA-5BAE5AF59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14065-4606-499B-97EE-5C2FFDA69A31}"/>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211733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0CB4-EBA7-485C-A788-CAC1FB3A24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B5A67-C0E3-48BD-B435-9A4A85D0BC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A00897-322F-47CC-826D-0B8C9010BB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E75D3A-E28F-47FC-AC1D-9179E11C2F09}"/>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6" name="Footer Placeholder 5">
            <a:extLst>
              <a:ext uri="{FF2B5EF4-FFF2-40B4-BE49-F238E27FC236}">
                <a16:creationId xmlns:a16="http://schemas.microsoft.com/office/drawing/2014/main" id="{E20578BE-94BA-4A5B-98CF-6B0FF0C98B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6364F-8091-43F9-88B2-F6A94B451A5C}"/>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203581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AA7E-B8D3-4687-86B5-739DD310B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B8586-7131-4ACA-A128-33A63372F8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AF901-A32B-44DF-99AB-B488F0B5B4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079C48-D6BE-487F-B431-AE8BDEC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C46C1B-9396-4D33-8199-B99200E57D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33462-4D37-4D84-A66C-A246850C8B67}"/>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8" name="Footer Placeholder 7">
            <a:extLst>
              <a:ext uri="{FF2B5EF4-FFF2-40B4-BE49-F238E27FC236}">
                <a16:creationId xmlns:a16="http://schemas.microsoft.com/office/drawing/2014/main" id="{BEE00C20-001A-441C-AD5F-130458457C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23EA70-30D3-460C-AA2F-CD111111E7B2}"/>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364067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BDEF-7036-4351-A5BF-1191E5C7FE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83C810-DF0D-42B3-ACDB-3D8C72001058}"/>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4" name="Footer Placeholder 3">
            <a:extLst>
              <a:ext uri="{FF2B5EF4-FFF2-40B4-BE49-F238E27FC236}">
                <a16:creationId xmlns:a16="http://schemas.microsoft.com/office/drawing/2014/main" id="{04440632-B616-49EA-A575-8197463ED1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3CA1B-DF44-409D-B659-BFFF5BD43A84}"/>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197227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3810C-799C-42A7-B6EF-FB4C3340A93B}"/>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3" name="Footer Placeholder 2">
            <a:extLst>
              <a:ext uri="{FF2B5EF4-FFF2-40B4-BE49-F238E27FC236}">
                <a16:creationId xmlns:a16="http://schemas.microsoft.com/office/drawing/2014/main" id="{1209AFC1-C138-4294-B6CC-0FE2F954B5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55673E-B20E-4893-A50A-B85A9569BC1A}"/>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89496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E4A6-73FC-4B78-829B-DBAFA0AEB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5F942-EC1B-4643-9ECE-297E2FC8BE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5B12C-1BD6-4916-ADEA-3AF76E9F7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10BAF-45A9-44FF-BA1F-B20DCD93BD50}"/>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6" name="Footer Placeholder 5">
            <a:extLst>
              <a:ext uri="{FF2B5EF4-FFF2-40B4-BE49-F238E27FC236}">
                <a16:creationId xmlns:a16="http://schemas.microsoft.com/office/drawing/2014/main" id="{A0CFBE3A-B5DD-499C-B85E-DD283CEE8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D1EF1-D450-46CE-B887-E4102CD340DA}"/>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402720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C928-7796-4526-9247-B2F587335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76E4EA-6BCB-4595-AB7B-399C09EE25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6244DC-1488-4574-AA82-43DEC5CC0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55EBC-4143-4CE8-A21A-64C067F3CDC1}"/>
              </a:ext>
            </a:extLst>
          </p:cNvPr>
          <p:cNvSpPr>
            <a:spLocks noGrp="1"/>
          </p:cNvSpPr>
          <p:nvPr>
            <p:ph type="dt" sz="half" idx="10"/>
          </p:nvPr>
        </p:nvSpPr>
        <p:spPr/>
        <p:txBody>
          <a:bodyPr/>
          <a:lstStyle/>
          <a:p>
            <a:fld id="{4DA24EB0-E31E-4286-B6C2-354B488E5DD5}" type="datetimeFigureOut">
              <a:rPr lang="en-US" smtClean="0"/>
              <a:t>9/25/2020</a:t>
            </a:fld>
            <a:endParaRPr lang="en-US"/>
          </a:p>
        </p:txBody>
      </p:sp>
      <p:sp>
        <p:nvSpPr>
          <p:cNvPr id="6" name="Footer Placeholder 5">
            <a:extLst>
              <a:ext uri="{FF2B5EF4-FFF2-40B4-BE49-F238E27FC236}">
                <a16:creationId xmlns:a16="http://schemas.microsoft.com/office/drawing/2014/main" id="{CE485387-AAAB-44A9-B17D-1F6271A74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D420F-60E3-421A-B9DE-5B47179E474A}"/>
              </a:ext>
            </a:extLst>
          </p:cNvPr>
          <p:cNvSpPr>
            <a:spLocks noGrp="1"/>
          </p:cNvSpPr>
          <p:nvPr>
            <p:ph type="sldNum" sz="quarter" idx="12"/>
          </p:nvPr>
        </p:nvSpPr>
        <p:spPr/>
        <p:txBody>
          <a:bodyPr/>
          <a:lstStyle/>
          <a:p>
            <a:fld id="{91F3A644-69E9-4523-9222-A3E82F40AB5E}" type="slidenum">
              <a:rPr lang="en-US" smtClean="0"/>
              <a:t>‹#›</a:t>
            </a:fld>
            <a:endParaRPr lang="en-US"/>
          </a:p>
        </p:txBody>
      </p:sp>
    </p:spTree>
    <p:extLst>
      <p:ext uri="{BB962C8B-B14F-4D97-AF65-F5344CB8AC3E}">
        <p14:creationId xmlns:p14="http://schemas.microsoft.com/office/powerpoint/2010/main" val="31324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6C3D06-7C7B-4F3D-BF08-CDFCCDAF52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7EE3F4-A39C-4772-8554-D70C71795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76551-298D-4EBC-83A1-746C7A810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24EB0-E31E-4286-B6C2-354B488E5DD5}" type="datetimeFigureOut">
              <a:rPr lang="en-US" smtClean="0"/>
              <a:t>9/25/2020</a:t>
            </a:fld>
            <a:endParaRPr lang="en-US"/>
          </a:p>
        </p:txBody>
      </p:sp>
      <p:sp>
        <p:nvSpPr>
          <p:cNvPr id="5" name="Footer Placeholder 4">
            <a:extLst>
              <a:ext uri="{FF2B5EF4-FFF2-40B4-BE49-F238E27FC236}">
                <a16:creationId xmlns:a16="http://schemas.microsoft.com/office/drawing/2014/main" id="{5E8EBE7E-D308-4BB7-8362-EFDDD078E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448D7C-DC0F-49FD-A170-1B0107887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3A644-69E9-4523-9222-A3E82F40AB5E}" type="slidenum">
              <a:rPr lang="en-US" smtClean="0"/>
              <a:t>‹#›</a:t>
            </a:fld>
            <a:endParaRPr lang="en-US"/>
          </a:p>
        </p:txBody>
      </p:sp>
    </p:spTree>
    <p:extLst>
      <p:ext uri="{BB962C8B-B14F-4D97-AF65-F5344CB8AC3E}">
        <p14:creationId xmlns:p14="http://schemas.microsoft.com/office/powerpoint/2010/main" val="133936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daily.jstor.org/the-science-of-traffic/" TargetMode="External"/><Relationship Id="rId2" Type="http://schemas.openxmlformats.org/officeDocument/2006/relationships/hyperlink" Target="https://www.fhwa.dot.gov/policyinformation/tables/tmasdata/" TargetMode="Externa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benballaschottner?utm_source=unsplash&amp;utm_medium=referral&amp;utm_content=creditCopyTex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www.firesafemarin.org/about/news/entry/wildfire-preparedness-week-day-6-go-create-an-evacuation-plan-1" TargetMode="External"/><Relationship Id="rId4" Type="http://schemas.openxmlformats.org/officeDocument/2006/relationships/hyperlink" Target="https://flaglerlive.com/100288/florida-evacuation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www.hstoday.us/subject-matter-areas/emergency-preparedness/how-emergency-managers-can-meet-challenges-of-increasingly-complex-threat-climate/"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hyperlink" Target="https://wbhm.org/feature/2017/a-tv-meteorologist-like-no-other/" TargetMode="External"/><Relationship Id="rId5" Type="http://schemas.openxmlformats.org/officeDocument/2006/relationships/hyperlink" Target="https://www.weather.gov/safety/tornado" TargetMode="Externa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hyperlink" Target="https://www.apartmenthomeliving.com/apartment-finder/Redcap-Mobile-Home-Park-Oklahoma-City-OK-73107-6083709#gallery" TargetMode="External"/><Relationship Id="rId4" Type="http://schemas.openxmlformats.org/officeDocument/2006/relationships/hyperlink" Target="https://www2.ljworld.com/news/2018/may/07/kansas-turnpike-has-tornado-bunkers-some-basement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www.newson6.com/story/39256490/tornadoes-flip-cars-leave-damage-behind-in-oklahoma" TargetMode="External"/><Relationship Id="rId2" Type="http://schemas.openxmlformats.org/officeDocument/2006/relationships/hyperlink" Target="https://www.mprnews.org/story/2011/05/23/tornado-transportation-issues" TargetMode="Externa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hyperlink" Target="https://www.weather.gov/ffc/20110415_svrstorms"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hyperlink" Target="http://originalweatherblog.blogspot.com/2013/06/surviving-tornado-below-ground-vs.html" TargetMode="Externa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hyperlink" Target="https://www.weather.gov/oun/events-20130531-elreno" TargetMode="Externa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CECB-213C-4A99-8B89-1AC60FB50563}"/>
              </a:ext>
            </a:extLst>
          </p:cNvPr>
          <p:cNvSpPr>
            <a:spLocks noGrp="1"/>
          </p:cNvSpPr>
          <p:nvPr>
            <p:ph type="ctrTitle"/>
          </p:nvPr>
        </p:nvSpPr>
        <p:spPr>
          <a:xfrm>
            <a:off x="1337569" y="3512726"/>
            <a:ext cx="9144000" cy="1098067"/>
          </a:xfrm>
          <a:noFill/>
        </p:spPr>
        <p:txBody>
          <a:bodyPr>
            <a:normAutofit fontScale="90000"/>
          </a:bodyPr>
          <a:lstStyle/>
          <a:p>
            <a:r>
              <a:rPr lang="en-US" dirty="0">
                <a:ln>
                  <a:solidFill>
                    <a:schemeClr val="accent6"/>
                  </a:solidFill>
                </a:ln>
              </a:rPr>
              <a:t>Data and Model-Driven Approaches to Studying Tornado Sheltering and Evacuation Behavior in the Oklahoma City Metropolitan Area</a:t>
            </a:r>
          </a:p>
        </p:txBody>
      </p:sp>
      <p:sp>
        <p:nvSpPr>
          <p:cNvPr id="3" name="Subtitle 2">
            <a:extLst>
              <a:ext uri="{FF2B5EF4-FFF2-40B4-BE49-F238E27FC236}">
                <a16:creationId xmlns:a16="http://schemas.microsoft.com/office/drawing/2014/main" id="{74EFD2FC-93A4-460C-9BD0-93391B21F685}"/>
              </a:ext>
            </a:extLst>
          </p:cNvPr>
          <p:cNvSpPr>
            <a:spLocks noGrp="1"/>
          </p:cNvSpPr>
          <p:nvPr>
            <p:ph type="subTitle" idx="1"/>
          </p:nvPr>
        </p:nvSpPr>
        <p:spPr>
          <a:xfrm>
            <a:off x="905265" y="4610793"/>
            <a:ext cx="9607826" cy="1698833"/>
          </a:xfrm>
          <a:noFill/>
        </p:spPr>
        <p:txBody>
          <a:bodyPr>
            <a:normAutofit fontScale="85000" lnSpcReduction="20000"/>
          </a:bodyPr>
          <a:lstStyle/>
          <a:p>
            <a:r>
              <a:rPr lang="en-US" sz="1800" dirty="0"/>
              <a:t>Year 1 Summary Presentation</a:t>
            </a:r>
          </a:p>
          <a:p>
            <a:r>
              <a:rPr lang="en-US" sz="1800" dirty="0"/>
              <a:t>Dr. Joshua J. Hatzis</a:t>
            </a:r>
          </a:p>
          <a:p>
            <a:r>
              <a:rPr lang="en-US" sz="1800" dirty="0"/>
              <a:t>Mentor: Dr. Kim Klockow McClain</a:t>
            </a:r>
          </a:p>
          <a:p>
            <a:r>
              <a:rPr lang="en-US" sz="1800" dirty="0"/>
              <a:t>Behavioral Insights Unit</a:t>
            </a:r>
          </a:p>
          <a:p>
            <a:r>
              <a:rPr lang="en-US" sz="1800" dirty="0"/>
              <a:t>Peter Lamb Postdoctoral Researcher</a:t>
            </a:r>
          </a:p>
          <a:p>
            <a:r>
              <a:rPr lang="en-US" sz="1800" dirty="0"/>
              <a:t>September 25, 2020</a:t>
            </a:r>
          </a:p>
        </p:txBody>
      </p:sp>
      <p:pic>
        <p:nvPicPr>
          <p:cNvPr id="1026" name="Picture 2" descr="interlocking OU logo">
            <a:extLst>
              <a:ext uri="{FF2B5EF4-FFF2-40B4-BE49-F238E27FC236}">
                <a16:creationId xmlns:a16="http://schemas.microsoft.com/office/drawing/2014/main" id="{17C89166-2351-40B0-AC6C-60835B5AA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90" y="508137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IMMSLogo">
            <a:extLst>
              <a:ext uri="{FF2B5EF4-FFF2-40B4-BE49-F238E27FC236}">
                <a16:creationId xmlns:a16="http://schemas.microsoft.com/office/drawing/2014/main" id="{B5670E4C-6DCD-46C0-B6F2-4FD4C2CF7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969" y="5267590"/>
            <a:ext cx="2743200" cy="126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63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BD5D-B225-48E2-B93F-6029363D8504}"/>
              </a:ext>
            </a:extLst>
          </p:cNvPr>
          <p:cNvSpPr>
            <a:spLocks noGrp="1"/>
          </p:cNvSpPr>
          <p:nvPr>
            <p:ph type="title"/>
          </p:nvPr>
        </p:nvSpPr>
        <p:spPr>
          <a:xfrm>
            <a:off x="281609" y="18255"/>
            <a:ext cx="10515600" cy="1325563"/>
          </a:xfrm>
        </p:spPr>
        <p:txBody>
          <a:bodyPr/>
          <a:lstStyle/>
          <a:p>
            <a:r>
              <a:rPr lang="en-US" b="1" dirty="0">
                <a:ln>
                  <a:solidFill>
                    <a:schemeClr val="accent6"/>
                  </a:solidFill>
                </a:ln>
              </a:rPr>
              <a:t>Traffic Volume Data</a:t>
            </a:r>
          </a:p>
        </p:txBody>
      </p:sp>
      <p:sp>
        <p:nvSpPr>
          <p:cNvPr id="3" name="Content Placeholder 2">
            <a:extLst>
              <a:ext uri="{FF2B5EF4-FFF2-40B4-BE49-F238E27FC236}">
                <a16:creationId xmlns:a16="http://schemas.microsoft.com/office/drawing/2014/main" id="{58934F43-0113-4CEF-943C-2464D3D137F2}"/>
              </a:ext>
            </a:extLst>
          </p:cNvPr>
          <p:cNvSpPr>
            <a:spLocks noGrp="1"/>
          </p:cNvSpPr>
          <p:nvPr>
            <p:ph idx="1"/>
          </p:nvPr>
        </p:nvSpPr>
        <p:spPr>
          <a:xfrm>
            <a:off x="554933" y="1027906"/>
            <a:ext cx="7285383" cy="5539409"/>
          </a:xfrm>
        </p:spPr>
        <p:txBody>
          <a:bodyPr>
            <a:normAutofit fontScale="92500"/>
          </a:bodyPr>
          <a:lstStyle/>
          <a:p>
            <a:r>
              <a:rPr lang="en-US" dirty="0"/>
              <a:t>Traffic volume (vehicles per hour) is measured at count stations throughout the US</a:t>
            </a:r>
          </a:p>
          <a:p>
            <a:pPr lvl="1"/>
            <a:r>
              <a:rPr lang="en-US" dirty="0"/>
              <a:t>Traffic is detected using various active (e.g., video camera) and passive (e.g., weigh-in-motion) sensors</a:t>
            </a:r>
          </a:p>
          <a:p>
            <a:pPr lvl="1"/>
            <a:r>
              <a:rPr lang="en-US" dirty="0"/>
              <a:t>Data is collected by State Highway Agencies and quality assured by the Federal Highway Administration (</a:t>
            </a:r>
            <a:r>
              <a:rPr lang="en-US" dirty="0">
                <a:hlinkClick r:id="rId2"/>
              </a:rPr>
              <a:t>https://www.fhwa.dot.gov/policyinformation/tables/tmasdata/</a:t>
            </a:r>
            <a:r>
              <a:rPr lang="en-US" dirty="0"/>
              <a:t>) </a:t>
            </a:r>
          </a:p>
          <a:p>
            <a:pPr lvl="1"/>
            <a:r>
              <a:rPr lang="en-US" dirty="0"/>
              <a:t>Data is available hourly from 2011 – 2018</a:t>
            </a:r>
          </a:p>
          <a:p>
            <a:r>
              <a:rPr lang="en-US" dirty="0"/>
              <a:t>Limitations</a:t>
            </a:r>
          </a:p>
          <a:p>
            <a:pPr lvl="1"/>
            <a:r>
              <a:rPr lang="en-US" dirty="0"/>
              <a:t>Traffic volume data is reported as a flux</a:t>
            </a:r>
          </a:p>
          <a:p>
            <a:pPr lvl="2"/>
            <a:r>
              <a:rPr lang="en-US" dirty="0"/>
              <a:t>Cannot distinguish between sparse traffic and a traffic jam</a:t>
            </a:r>
          </a:p>
          <a:p>
            <a:pPr lvl="1"/>
            <a:r>
              <a:rPr lang="en-US" dirty="0"/>
              <a:t>Destinations for traffic is unknown, only thing we know is the direction along the road</a:t>
            </a:r>
          </a:p>
          <a:p>
            <a:pPr lvl="1"/>
            <a:r>
              <a:rPr lang="en-US" dirty="0"/>
              <a:t>Short period of record</a:t>
            </a:r>
          </a:p>
          <a:p>
            <a:endParaRPr lang="en-US" dirty="0"/>
          </a:p>
        </p:txBody>
      </p:sp>
      <p:pic>
        <p:nvPicPr>
          <p:cNvPr id="5" name="Picture 4" descr="A path with trees on the side of a road&#10;&#10;Description automatically generated">
            <a:extLst>
              <a:ext uri="{FF2B5EF4-FFF2-40B4-BE49-F238E27FC236}">
                <a16:creationId xmlns:a16="http://schemas.microsoft.com/office/drawing/2014/main" id="{77C51368-CB2D-4A07-953F-A125F6731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904" y="1027906"/>
            <a:ext cx="3359426" cy="2239617"/>
          </a:xfrm>
          <a:prstGeom prst="rect">
            <a:avLst/>
          </a:prstGeom>
        </p:spPr>
      </p:pic>
      <p:sp>
        <p:nvSpPr>
          <p:cNvPr id="6" name="Rectangle 5">
            <a:extLst>
              <a:ext uri="{FF2B5EF4-FFF2-40B4-BE49-F238E27FC236}">
                <a16:creationId xmlns:a16="http://schemas.microsoft.com/office/drawing/2014/main" id="{A871B064-AAA4-430C-88C0-AB3125F1E87E}"/>
              </a:ext>
            </a:extLst>
          </p:cNvPr>
          <p:cNvSpPr/>
          <p:nvPr/>
        </p:nvSpPr>
        <p:spPr>
          <a:xfrm>
            <a:off x="8491780" y="3290500"/>
            <a:ext cx="3122092" cy="276999"/>
          </a:xfrm>
          <a:prstGeom prst="rect">
            <a:avLst/>
          </a:prstGeom>
        </p:spPr>
        <p:txBody>
          <a:bodyPr wrap="square">
            <a:spAutoFit/>
          </a:bodyPr>
          <a:lstStyle/>
          <a:p>
            <a:r>
              <a:rPr lang="en-US" sz="1200" dirty="0">
                <a:solidFill>
                  <a:srgbClr val="111111"/>
                </a:solidFill>
                <a:latin typeface="Times New Roman" panose="02020603050405020304" pitchFamily="18" charset="0"/>
                <a:cs typeface="Times New Roman" panose="02020603050405020304" pitchFamily="18" charset="0"/>
              </a:rPr>
              <a:t>Photo by </a:t>
            </a:r>
            <a:r>
              <a:rPr lang="en-US" sz="1200" dirty="0">
                <a:solidFill>
                  <a:srgbClr val="767676"/>
                </a:solidFill>
                <a:latin typeface="Times New Roman" panose="02020603050405020304" pitchFamily="18" charset="0"/>
                <a:cs typeface="Times New Roman" panose="02020603050405020304" pitchFamily="18" charset="0"/>
                <a:hlinkClick r:id="rId4"/>
              </a:rPr>
              <a:t>Bence </a:t>
            </a:r>
            <a:r>
              <a:rPr lang="en-US" sz="1200" dirty="0" err="1">
                <a:solidFill>
                  <a:srgbClr val="767676"/>
                </a:solidFill>
                <a:latin typeface="Times New Roman" panose="02020603050405020304" pitchFamily="18" charset="0"/>
                <a:cs typeface="Times New Roman" panose="02020603050405020304" pitchFamily="18" charset="0"/>
                <a:hlinkClick r:id="rId4"/>
              </a:rPr>
              <a:t>Balla-Schottner</a:t>
            </a:r>
            <a:r>
              <a:rPr lang="en-US" sz="1200" dirty="0">
                <a:solidFill>
                  <a:srgbClr val="111111"/>
                </a:solidFill>
                <a:latin typeface="Times New Roman" panose="02020603050405020304" pitchFamily="18" charset="0"/>
                <a:cs typeface="Times New Roman" panose="02020603050405020304" pitchFamily="18" charset="0"/>
              </a:rPr>
              <a:t> on </a:t>
            </a:r>
            <a:r>
              <a:rPr lang="en-US" sz="1200" dirty="0" err="1">
                <a:solidFill>
                  <a:srgbClr val="767676"/>
                </a:solidFill>
                <a:latin typeface="Times New Roman" panose="02020603050405020304" pitchFamily="18" charset="0"/>
                <a:cs typeface="Times New Roman" panose="02020603050405020304" pitchFamily="18" charset="0"/>
                <a:hlinkClick r:id="rId5"/>
              </a:rPr>
              <a:t>Unsplash</a:t>
            </a:r>
            <a:endParaRPr lang="en-US" sz="1200" dirty="0">
              <a:latin typeface="Times New Roman" panose="02020603050405020304" pitchFamily="18" charset="0"/>
              <a:cs typeface="Times New Roman" panose="02020603050405020304" pitchFamily="18" charset="0"/>
            </a:endParaRPr>
          </a:p>
        </p:txBody>
      </p:sp>
      <p:pic>
        <p:nvPicPr>
          <p:cNvPr id="8" name="Picture 7" descr="A car driving down a busy street filled with lots of traffic&#10;&#10;Description automatically generated">
            <a:extLst>
              <a:ext uri="{FF2B5EF4-FFF2-40B4-BE49-F238E27FC236}">
                <a16:creationId xmlns:a16="http://schemas.microsoft.com/office/drawing/2014/main" id="{9D6C6FEE-F0A4-40C5-AB8E-A084A71C1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903" y="4006208"/>
            <a:ext cx="3359425" cy="2239616"/>
          </a:xfrm>
          <a:prstGeom prst="rect">
            <a:avLst/>
          </a:prstGeom>
        </p:spPr>
      </p:pic>
      <p:sp>
        <p:nvSpPr>
          <p:cNvPr id="9" name="Rectangle 8">
            <a:extLst>
              <a:ext uri="{FF2B5EF4-FFF2-40B4-BE49-F238E27FC236}">
                <a16:creationId xmlns:a16="http://schemas.microsoft.com/office/drawing/2014/main" id="{F84E5ABD-96BE-4EF9-8D0C-942DE6131954}"/>
              </a:ext>
            </a:extLst>
          </p:cNvPr>
          <p:cNvSpPr/>
          <p:nvPr/>
        </p:nvSpPr>
        <p:spPr>
          <a:xfrm>
            <a:off x="8491780" y="6320870"/>
            <a:ext cx="284731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hlinkClick r:id="rId7"/>
              </a:rPr>
              <a:t>https://daily.jstor.org/the-science-of-traffic/</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386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B927-6D5D-4331-9DA9-D8D6C174718E}"/>
              </a:ext>
            </a:extLst>
          </p:cNvPr>
          <p:cNvSpPr>
            <a:spLocks noGrp="1"/>
          </p:cNvSpPr>
          <p:nvPr>
            <p:ph type="title"/>
          </p:nvPr>
        </p:nvSpPr>
        <p:spPr>
          <a:xfrm>
            <a:off x="0" y="18255"/>
            <a:ext cx="4628745" cy="818323"/>
          </a:xfrm>
        </p:spPr>
        <p:txBody>
          <a:bodyPr/>
          <a:lstStyle/>
          <a:p>
            <a:r>
              <a:rPr lang="en-US" dirty="0">
                <a:ln>
                  <a:solidFill>
                    <a:schemeClr val="accent6"/>
                  </a:solidFill>
                </a:ln>
              </a:rPr>
              <a:t>OKC Traffic Stations</a:t>
            </a:r>
          </a:p>
        </p:txBody>
      </p:sp>
      <p:pic>
        <p:nvPicPr>
          <p:cNvPr id="5" name="Picture 4">
            <a:extLst>
              <a:ext uri="{FF2B5EF4-FFF2-40B4-BE49-F238E27FC236}">
                <a16:creationId xmlns:a16="http://schemas.microsoft.com/office/drawing/2014/main" id="{6EC30099-2C38-4EFD-A815-F6D915A1A4FB}"/>
              </a:ext>
            </a:extLst>
          </p:cNvPr>
          <p:cNvPicPr/>
          <p:nvPr/>
        </p:nvPicPr>
        <p:blipFill>
          <a:blip r:embed="rId2">
            <a:extLst>
              <a:ext uri="{28A0092B-C50C-407E-A947-70E740481C1C}">
                <a14:useLocalDpi xmlns:a14="http://schemas.microsoft.com/office/drawing/2010/main" val="0"/>
              </a:ext>
            </a:extLst>
          </a:blip>
          <a:stretch>
            <a:fillRect/>
          </a:stretch>
        </p:blipFill>
        <p:spPr>
          <a:xfrm>
            <a:off x="152400" y="836578"/>
            <a:ext cx="5943600" cy="5943600"/>
          </a:xfrm>
          <a:prstGeom prst="rect">
            <a:avLst/>
          </a:prstGeom>
        </p:spPr>
      </p:pic>
      <p:graphicFrame>
        <p:nvGraphicFramePr>
          <p:cNvPr id="8" name="Content Placeholder 7">
            <a:extLst>
              <a:ext uri="{FF2B5EF4-FFF2-40B4-BE49-F238E27FC236}">
                <a16:creationId xmlns:a16="http://schemas.microsoft.com/office/drawing/2014/main" id="{25DB49C7-639C-4FB4-801B-1077EDD17183}"/>
              </a:ext>
            </a:extLst>
          </p:cNvPr>
          <p:cNvGraphicFramePr>
            <a:graphicFrameLocks noGrp="1"/>
          </p:cNvGraphicFramePr>
          <p:nvPr>
            <p:ph idx="1"/>
            <p:extLst>
              <p:ext uri="{D42A27DB-BD31-4B8C-83A1-F6EECF244321}">
                <p14:modId xmlns:p14="http://schemas.microsoft.com/office/powerpoint/2010/main" val="1385984960"/>
              </p:ext>
            </p:extLst>
          </p:nvPr>
        </p:nvGraphicFramePr>
        <p:xfrm>
          <a:off x="6801811" y="198288"/>
          <a:ext cx="5072418" cy="6461424"/>
        </p:xfrm>
        <a:graphic>
          <a:graphicData uri="http://schemas.openxmlformats.org/drawingml/2006/table">
            <a:tbl>
              <a:tblPr firstRow="1" bandRow="1">
                <a:tableStyleId>{5C22544A-7EE6-4342-B048-85BDC9FD1C3A}</a:tableStyleId>
              </a:tblPr>
              <a:tblGrid>
                <a:gridCol w="227523">
                  <a:extLst>
                    <a:ext uri="{9D8B030D-6E8A-4147-A177-3AD203B41FA5}">
                      <a16:colId xmlns:a16="http://schemas.microsoft.com/office/drawing/2014/main" val="1560796675"/>
                    </a:ext>
                  </a:extLst>
                </a:gridCol>
                <a:gridCol w="776017">
                  <a:extLst>
                    <a:ext uri="{9D8B030D-6E8A-4147-A177-3AD203B41FA5}">
                      <a16:colId xmlns:a16="http://schemas.microsoft.com/office/drawing/2014/main" val="3584000806"/>
                    </a:ext>
                  </a:extLst>
                </a:gridCol>
                <a:gridCol w="1338605">
                  <a:extLst>
                    <a:ext uri="{9D8B030D-6E8A-4147-A177-3AD203B41FA5}">
                      <a16:colId xmlns:a16="http://schemas.microsoft.com/office/drawing/2014/main" val="3094322776"/>
                    </a:ext>
                  </a:extLst>
                </a:gridCol>
                <a:gridCol w="227523">
                  <a:extLst>
                    <a:ext uri="{9D8B030D-6E8A-4147-A177-3AD203B41FA5}">
                      <a16:colId xmlns:a16="http://schemas.microsoft.com/office/drawing/2014/main" val="1025853232"/>
                    </a:ext>
                  </a:extLst>
                </a:gridCol>
                <a:gridCol w="227523">
                  <a:extLst>
                    <a:ext uri="{9D8B030D-6E8A-4147-A177-3AD203B41FA5}">
                      <a16:colId xmlns:a16="http://schemas.microsoft.com/office/drawing/2014/main" val="4229046058"/>
                    </a:ext>
                  </a:extLst>
                </a:gridCol>
                <a:gridCol w="900304">
                  <a:extLst>
                    <a:ext uri="{9D8B030D-6E8A-4147-A177-3AD203B41FA5}">
                      <a16:colId xmlns:a16="http://schemas.microsoft.com/office/drawing/2014/main" val="2150250718"/>
                    </a:ext>
                  </a:extLst>
                </a:gridCol>
                <a:gridCol w="1374923">
                  <a:extLst>
                    <a:ext uri="{9D8B030D-6E8A-4147-A177-3AD203B41FA5}">
                      <a16:colId xmlns:a16="http://schemas.microsoft.com/office/drawing/2014/main" val="1740553258"/>
                    </a:ext>
                  </a:extLst>
                </a:gridCol>
              </a:tblGrid>
              <a:tr h="90934">
                <a:tc>
                  <a:txBody>
                    <a:bodyPr/>
                    <a:lstStyle/>
                    <a:p>
                      <a:pPr algn="ctr" fontAlgn="ctr"/>
                      <a:r>
                        <a:rPr lang="en-US" sz="1000" u="none" strike="noStrike">
                          <a:effectLst/>
                        </a:rPr>
                        <a:t>#</a:t>
                      </a: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Site ID</a:t>
                      </a: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Location</a:t>
                      </a: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a:t>
                      </a: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Site ID</a:t>
                      </a:r>
                      <a:endParaRPr lang="en-US" sz="1000" b="1"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Location</a:t>
                      </a:r>
                      <a:endParaRPr lang="en-US" sz="1000" b="1"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409980085"/>
                  </a:ext>
                </a:extLst>
              </a:tr>
              <a:tr h="266065">
                <a:tc>
                  <a:txBody>
                    <a:bodyPr/>
                    <a:lstStyle/>
                    <a:p>
                      <a:pPr algn="ctr" fontAlgn="ctr"/>
                      <a:r>
                        <a:rPr lang="en-US" sz="1000" u="none" strike="noStrike">
                          <a:effectLst/>
                        </a:rPr>
                        <a:t>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40AVC026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I-44, 0.40 miles E of Kelly Ave,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dirty="0">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dirty="0">
                          <a:effectLst/>
                        </a:rPr>
                        <a:t>18</a:t>
                      </a:r>
                      <a:endParaRPr lang="en-US" sz="1000" b="0" i="0" u="none" strike="noStrike" dirty="0">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40AVC047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SH-66, 2.40 miles E of SH-18N, E of Chandler</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04938341"/>
                  </a:ext>
                </a:extLst>
              </a:tr>
              <a:tr h="266065">
                <a:tc>
                  <a:txBody>
                    <a:bodyPr/>
                    <a:lstStyle/>
                    <a:p>
                      <a:pPr algn="ctr" fontAlgn="ctr"/>
                      <a:r>
                        <a:rPr lang="en-US" sz="1000" u="none" strike="noStrike">
                          <a:effectLst/>
                        </a:rPr>
                        <a:t>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40AVC056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I-35, 0.40 miles S of NE 10th St</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19</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40WIM011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US-81, 2.46 miles S of US-81B S, S of Rush Springs</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920185877"/>
                  </a:ext>
                </a:extLst>
              </a:tr>
              <a:tr h="266065">
                <a:tc>
                  <a:txBody>
                    <a:bodyPr/>
                    <a:lstStyle/>
                    <a:p>
                      <a:pPr algn="ctr" fontAlgn="ctr"/>
                      <a:r>
                        <a:rPr lang="en-US" sz="1000" u="none" strike="noStrike">
                          <a:effectLst/>
                        </a:rPr>
                        <a:t>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40AVC040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SH-33, 0.50 miles E of SH-18, W of Cushing</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40AVC055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US-81, 2.50 miles N of US-62, N of Chickasha</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1194060749"/>
                  </a:ext>
                </a:extLst>
              </a:tr>
              <a:tr h="266065">
                <a:tc>
                  <a:txBody>
                    <a:bodyPr/>
                    <a:lstStyle/>
                    <a:p>
                      <a:pPr algn="ctr" fontAlgn="ctr"/>
                      <a:r>
                        <a:rPr lang="en-US" sz="1000" u="none" strike="noStrike">
                          <a:effectLst/>
                        </a:rPr>
                        <a:t>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40AVC023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I-44, 0.5 miles N of SW 29th St ,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40AVC032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SH-51, 3.50 miles E of SH-51C, W of Stillwater</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3324504392"/>
                  </a:ext>
                </a:extLst>
              </a:tr>
              <a:tr h="178499">
                <a:tc>
                  <a:txBody>
                    <a:bodyPr/>
                    <a:lstStyle/>
                    <a:p>
                      <a:pPr algn="ctr" fontAlgn="ctr"/>
                      <a:r>
                        <a:rPr lang="en-US" sz="1000" u="none" strike="noStrike">
                          <a:effectLst/>
                        </a:rPr>
                        <a:t>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40WIM104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I-35, 0.50 miles N of Waterloo Rd</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40AVC008</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I-40, 3.80 miles E of I-35, in Midwest City</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699756512"/>
                  </a:ext>
                </a:extLst>
              </a:tr>
              <a:tr h="266065">
                <a:tc>
                  <a:txBody>
                    <a:bodyPr/>
                    <a:lstStyle/>
                    <a:p>
                      <a:pPr algn="ctr" fontAlgn="ctr"/>
                      <a:r>
                        <a:rPr lang="en-US" sz="1000" u="none" strike="noStrike">
                          <a:effectLst/>
                        </a:rPr>
                        <a:t>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SH-152, 0.55 miles W of SH-4, in Mustang</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40AVC020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dirty="0">
                          <a:effectLst/>
                        </a:rPr>
                        <a:t>On I-35, 500 ft S of the Grand Ave (SE 36th St) Bridge</a:t>
                      </a:r>
                      <a:endParaRPr lang="en-US" sz="1000" b="0" i="0" u="none" strike="noStrike" dirty="0">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743050176"/>
                  </a:ext>
                </a:extLst>
              </a:tr>
              <a:tr h="178499">
                <a:tc>
                  <a:txBody>
                    <a:bodyPr/>
                    <a:lstStyle/>
                    <a:p>
                      <a:pPr algn="ctr" fontAlgn="ctr"/>
                      <a:r>
                        <a:rPr lang="en-US" sz="1000" u="none" strike="noStrike">
                          <a:effectLst/>
                        </a:rPr>
                        <a:t>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40AVC067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I-40, 0.80 miles E of I-240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dirty="0">
                          <a:effectLst/>
                        </a:rPr>
                        <a:t>On US-62, 9.75 miles E of I-35, in Choctaw</a:t>
                      </a:r>
                      <a:endParaRPr lang="en-US" sz="1000" b="0" i="0" u="none" strike="noStrike" dirty="0">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1098295273"/>
                  </a:ext>
                </a:extLst>
              </a:tr>
              <a:tr h="266065">
                <a:tc>
                  <a:txBody>
                    <a:bodyPr/>
                    <a:lstStyle/>
                    <a:p>
                      <a:pPr algn="ctr" fontAlgn="ctr"/>
                      <a:r>
                        <a:rPr lang="en-US" sz="1000" u="none" strike="noStrike">
                          <a:effectLst/>
                        </a:rPr>
                        <a:t>8</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40WIM009</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SH-3, 1.10 miles E of SH-1, in Ada</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39th St (SH-66), 1.00 miles W of I-44,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1408687718"/>
                  </a:ext>
                </a:extLst>
              </a:tr>
              <a:tr h="266065">
                <a:tc>
                  <a:txBody>
                    <a:bodyPr/>
                    <a:lstStyle/>
                    <a:p>
                      <a:pPr algn="ctr" fontAlgn="ctr"/>
                      <a:r>
                        <a:rPr lang="en-US" sz="1000" u="none" strike="noStrike">
                          <a:effectLst/>
                        </a:rPr>
                        <a:t>9</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dirty="0">
                          <a:effectLst/>
                        </a:rPr>
                        <a:t>On US-77, 1.10 miles S of SH-9, in Norman</a:t>
                      </a:r>
                      <a:endParaRPr lang="en-US" sz="1000" b="0" i="0" u="none" strike="noStrike" dirty="0">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40AVC072/3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I-40 Crosstown, EB 265 ft W of Shields Blvd OP</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345498575"/>
                  </a:ext>
                </a:extLst>
              </a:tr>
              <a:tr h="266065">
                <a:tc>
                  <a:txBody>
                    <a:bodyPr/>
                    <a:lstStyle/>
                    <a:p>
                      <a:pPr algn="ctr" fontAlgn="ctr"/>
                      <a:r>
                        <a:rPr lang="en-US" sz="1000" u="none" strike="noStrike">
                          <a:effectLst/>
                        </a:rPr>
                        <a:t>10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40AVC070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SH-18, 1.62 miles N of I-40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40AVC065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Hefner Pkwy, 0.70 miles N of 63rd St Bridge, OKC</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368366511"/>
                  </a:ext>
                </a:extLst>
              </a:tr>
              <a:tr h="266065">
                <a:tc>
                  <a:txBody>
                    <a:bodyPr/>
                    <a:lstStyle/>
                    <a:p>
                      <a:pPr algn="ctr" fontAlgn="ctr"/>
                      <a:r>
                        <a:rPr lang="en-US" sz="1000" u="none" strike="noStrike">
                          <a:effectLst/>
                        </a:rPr>
                        <a:t>11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SH-37, 1.70 miles W of I-35, in Moore</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28</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40WIM003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I-240, 2.57 miles E of I-35,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270281635"/>
                  </a:ext>
                </a:extLst>
              </a:tr>
              <a:tr h="266065">
                <a:tc>
                  <a:txBody>
                    <a:bodyPr/>
                    <a:lstStyle/>
                    <a:p>
                      <a:pPr algn="ctr" fontAlgn="ctr"/>
                      <a:r>
                        <a:rPr lang="en-US" sz="1000" u="none" strike="noStrike">
                          <a:effectLst/>
                        </a:rPr>
                        <a:t>12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40AVC022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US-77, 1.74 miles S of SH-19, in Pauls Valley</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29</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40WIM030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I-35, 0.47 miles W of SH-74</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1621655401"/>
                  </a:ext>
                </a:extLst>
              </a:tr>
              <a:tr h="266065">
                <a:tc>
                  <a:txBody>
                    <a:bodyPr/>
                    <a:lstStyle/>
                    <a:p>
                      <a:pPr algn="ctr" fontAlgn="ctr"/>
                      <a:r>
                        <a:rPr lang="en-US" sz="1000" u="none" strike="noStrike">
                          <a:effectLst/>
                        </a:rPr>
                        <a:t>13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40AVC061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I-240, 2.00 miles E of I-44,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30</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40WIM028</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I-40, 300 ft W of Gregory Road</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4232294283"/>
                  </a:ext>
                </a:extLst>
              </a:tr>
              <a:tr h="266065">
                <a:tc>
                  <a:txBody>
                    <a:bodyPr/>
                    <a:lstStyle/>
                    <a:p>
                      <a:pPr algn="ctr" fontAlgn="ctr"/>
                      <a:r>
                        <a:rPr lang="en-US" sz="1000" u="none" strike="noStrike">
                          <a:effectLst/>
                        </a:rPr>
                        <a:t>14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I-40, 2.00 miles W of I-44, in Oklahoma City</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31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40AVC071</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SH-74, 0.32 miles S of Waterloo Rd</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555367286"/>
                  </a:ext>
                </a:extLst>
              </a:tr>
              <a:tr h="178499">
                <a:tc>
                  <a:txBody>
                    <a:bodyPr/>
                    <a:lstStyle/>
                    <a:p>
                      <a:pPr algn="ctr" fontAlgn="ctr"/>
                      <a:r>
                        <a:rPr lang="en-US" sz="1000" u="none" strike="noStrike">
                          <a:effectLst/>
                        </a:rPr>
                        <a:t>15</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40AVC003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SH-9, 2.10 miles E of I-35, in Norman</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32</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40AVC024</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US-77, 0.1 miles S of Britton Rd</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3589291121"/>
                  </a:ext>
                </a:extLst>
              </a:tr>
              <a:tr h="266065">
                <a:tc>
                  <a:txBody>
                    <a:bodyPr/>
                    <a:lstStyle/>
                    <a:p>
                      <a:pPr algn="ctr" fontAlgn="ctr"/>
                      <a:r>
                        <a:rPr lang="en-US" sz="1000" u="none" strike="noStrike">
                          <a:effectLst/>
                        </a:rPr>
                        <a:t>16</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40AVC033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US-81, 2.10 miles S of SH-37, S of Minco</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33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40AVC069</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I-35, at S end of SE 89th Street Bridge</a:t>
                      </a:r>
                      <a:endParaRPr lang="en-US" sz="1000" b="0" i="0" u="none" strike="noStrike">
                        <a:solidFill>
                          <a:srgbClr val="000000"/>
                        </a:solidFill>
                        <a:effectLst/>
                        <a:latin typeface="Times New Roman" panose="02020603050405020304" pitchFamily="18" charset="0"/>
                      </a:endParaRPr>
                    </a:p>
                  </a:txBody>
                  <a:tcPr marL="3368" marR="3368" marT="3368" marB="0" anchor="ctr"/>
                </a:tc>
                <a:extLst>
                  <a:ext uri="{0D108BD9-81ED-4DB2-BD59-A6C34878D82A}">
                    <a16:rowId xmlns:a16="http://schemas.microsoft.com/office/drawing/2014/main" val="2509236810"/>
                  </a:ext>
                </a:extLst>
              </a:tr>
              <a:tr h="266065">
                <a:tc>
                  <a:txBody>
                    <a:bodyPr/>
                    <a:lstStyle/>
                    <a:p>
                      <a:pPr algn="ctr" fontAlgn="ctr"/>
                      <a:r>
                        <a:rPr lang="en-US" sz="1000" u="none" strike="noStrike">
                          <a:effectLst/>
                        </a:rPr>
                        <a:t>17</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40AVC053</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r>
                        <a:rPr lang="en-US" sz="1000" u="none" strike="noStrike">
                          <a:effectLst/>
                        </a:rPr>
                        <a:t>On SH-99, 2.10 miles S of US-270, S of Seminole</a:t>
                      </a:r>
                      <a:endParaRPr lang="en-US" sz="1000" b="0" i="0" u="none" strike="noStrike">
                        <a:solidFill>
                          <a:srgbClr val="000000"/>
                        </a:solidFill>
                        <a:effectLst/>
                        <a:latin typeface="Times New Roman" panose="02020603050405020304" pitchFamily="18" charset="0"/>
                      </a:endParaRPr>
                    </a:p>
                  </a:txBody>
                  <a:tcPr marL="3368" marR="3368" marT="3368" marB="0" anchor="ct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3368" marR="3368" marT="3368"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68" marR="3368" marT="3368"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68" marR="3368" marT="3368" marB="0" anchor="ctr"/>
                </a:tc>
                <a:tc>
                  <a:txBody>
                    <a:bodyPr/>
                    <a:lstStyle/>
                    <a:p>
                      <a:pPr algn="ctr" fontAlgn="ctr"/>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68" marR="3368" marT="3368" marB="0" anchor="ctr"/>
                </a:tc>
                <a:extLst>
                  <a:ext uri="{0D108BD9-81ED-4DB2-BD59-A6C34878D82A}">
                    <a16:rowId xmlns:a16="http://schemas.microsoft.com/office/drawing/2014/main" val="144010800"/>
                  </a:ext>
                </a:extLst>
              </a:tr>
            </a:tbl>
          </a:graphicData>
        </a:graphic>
      </p:graphicFrame>
    </p:spTree>
    <p:extLst>
      <p:ext uri="{BB962C8B-B14F-4D97-AF65-F5344CB8AC3E}">
        <p14:creationId xmlns:p14="http://schemas.microsoft.com/office/powerpoint/2010/main" val="248329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60B0-C18F-42A9-8001-68F781343E5F}"/>
              </a:ext>
            </a:extLst>
          </p:cNvPr>
          <p:cNvSpPr>
            <a:spLocks noGrp="1"/>
          </p:cNvSpPr>
          <p:nvPr>
            <p:ph type="title"/>
          </p:nvPr>
        </p:nvSpPr>
        <p:spPr>
          <a:xfrm>
            <a:off x="137809" y="96839"/>
            <a:ext cx="3601011" cy="817562"/>
          </a:xfrm>
        </p:spPr>
        <p:txBody>
          <a:bodyPr/>
          <a:lstStyle/>
          <a:p>
            <a:r>
              <a:rPr lang="en-US" dirty="0">
                <a:ln>
                  <a:solidFill>
                    <a:schemeClr val="accent6"/>
                  </a:solidFill>
                </a:ln>
              </a:rPr>
              <a:t>Methodology</a:t>
            </a:r>
          </a:p>
        </p:txBody>
      </p:sp>
      <p:sp>
        <p:nvSpPr>
          <p:cNvPr id="3" name="Content Placeholder 2">
            <a:extLst>
              <a:ext uri="{FF2B5EF4-FFF2-40B4-BE49-F238E27FC236}">
                <a16:creationId xmlns:a16="http://schemas.microsoft.com/office/drawing/2014/main" id="{95FFEC2B-BC77-4538-B2F8-4A4B9A354185}"/>
              </a:ext>
            </a:extLst>
          </p:cNvPr>
          <p:cNvSpPr>
            <a:spLocks noGrp="1"/>
          </p:cNvSpPr>
          <p:nvPr>
            <p:ph idx="1"/>
          </p:nvPr>
        </p:nvSpPr>
        <p:spPr>
          <a:xfrm>
            <a:off x="258187" y="851853"/>
            <a:ext cx="7193200" cy="4122366"/>
          </a:xfrm>
        </p:spPr>
        <p:txBody>
          <a:bodyPr>
            <a:normAutofit/>
          </a:bodyPr>
          <a:lstStyle/>
          <a:p>
            <a:r>
              <a:rPr lang="en-US" sz="2400" dirty="0"/>
              <a:t>Calculate the total volume and traffic flow at each station</a:t>
            </a:r>
          </a:p>
          <a:p>
            <a:pPr lvl="1"/>
            <a:r>
              <a:rPr lang="en-US" sz="1800" dirty="0"/>
              <a:t>E.g., NB Flow = </a:t>
            </a:r>
            <a:r>
              <a:rPr lang="en-US" sz="1800" dirty="0" err="1"/>
              <a:t>Count</a:t>
            </a:r>
            <a:r>
              <a:rPr lang="en-US" sz="1800" baseline="-25000" dirty="0" err="1"/>
              <a:t>NB</a:t>
            </a:r>
            <a:r>
              <a:rPr lang="en-US" sz="1800" baseline="-25000" dirty="0"/>
              <a:t> </a:t>
            </a:r>
            <a:r>
              <a:rPr lang="en-US" sz="1800" dirty="0"/>
              <a:t>– </a:t>
            </a:r>
            <a:r>
              <a:rPr lang="en-US" sz="1800" dirty="0" err="1"/>
              <a:t>Count</a:t>
            </a:r>
            <a:r>
              <a:rPr lang="en-US" sz="1800" baseline="-25000" dirty="0" err="1"/>
              <a:t>SB</a:t>
            </a:r>
            <a:endParaRPr lang="en-US" sz="1800" baseline="-25000" dirty="0"/>
          </a:p>
          <a:p>
            <a:r>
              <a:rPr lang="en-US" sz="2400" dirty="0"/>
              <a:t>Calculate summary statistics for volume and flow</a:t>
            </a:r>
          </a:p>
          <a:p>
            <a:pPr lvl="1"/>
            <a:r>
              <a:rPr lang="en-US" sz="1800" dirty="0"/>
              <a:t>Based on “normal” traffic for the same day of the week in a given month (e.g., mean traffic for a Tuesday in May)</a:t>
            </a:r>
          </a:p>
          <a:p>
            <a:pPr lvl="1"/>
            <a:r>
              <a:rPr lang="en-US" sz="1800" dirty="0"/>
              <a:t>Holidays and days without weather warnings that would affect road conditions are excluded</a:t>
            </a:r>
          </a:p>
          <a:p>
            <a:r>
              <a:rPr lang="en-US" sz="2400" dirty="0"/>
              <a:t>Calculate traffic volume and flow anomalies</a:t>
            </a:r>
          </a:p>
          <a:p>
            <a:pPr lvl="1"/>
            <a:r>
              <a:rPr lang="en-US" sz="1800" dirty="0"/>
              <a:t>E.g., Anomaly = Volume – Mean Volume</a:t>
            </a:r>
          </a:p>
        </p:txBody>
      </p:sp>
      <p:pic>
        <p:nvPicPr>
          <p:cNvPr id="5" name="Picture 4">
            <a:extLst>
              <a:ext uri="{FF2B5EF4-FFF2-40B4-BE49-F238E27FC236}">
                <a16:creationId xmlns:a16="http://schemas.microsoft.com/office/drawing/2014/main" id="{88D40026-FCAD-4B76-93EA-F52044D0CF49}"/>
              </a:ext>
            </a:extLst>
          </p:cNvPr>
          <p:cNvPicPr>
            <a:picLocks noChangeAspect="1"/>
          </p:cNvPicPr>
          <p:nvPr/>
        </p:nvPicPr>
        <p:blipFill>
          <a:blip r:embed="rId2"/>
          <a:stretch>
            <a:fillRect/>
          </a:stretch>
        </p:blipFill>
        <p:spPr>
          <a:xfrm>
            <a:off x="8282536" y="96839"/>
            <a:ext cx="2758342" cy="2774702"/>
          </a:xfrm>
          <a:prstGeom prst="rect">
            <a:avLst/>
          </a:prstGeom>
        </p:spPr>
      </p:pic>
      <p:pic>
        <p:nvPicPr>
          <p:cNvPr id="8" name="Picture 7">
            <a:extLst>
              <a:ext uri="{FF2B5EF4-FFF2-40B4-BE49-F238E27FC236}">
                <a16:creationId xmlns:a16="http://schemas.microsoft.com/office/drawing/2014/main" id="{6E4559C5-1954-4703-9315-E99421E11010}"/>
              </a:ext>
            </a:extLst>
          </p:cNvPr>
          <p:cNvPicPr>
            <a:picLocks noChangeAspect="1"/>
          </p:cNvPicPr>
          <p:nvPr/>
        </p:nvPicPr>
        <p:blipFill>
          <a:blip r:embed="rId3"/>
          <a:stretch>
            <a:fillRect/>
          </a:stretch>
        </p:blipFill>
        <p:spPr>
          <a:xfrm>
            <a:off x="8282536" y="3530600"/>
            <a:ext cx="3130186" cy="2751108"/>
          </a:xfrm>
          <a:prstGeom prst="rect">
            <a:avLst/>
          </a:prstGeom>
        </p:spPr>
      </p:pic>
      <p:graphicFrame>
        <p:nvGraphicFramePr>
          <p:cNvPr id="10" name="Table 9">
            <a:extLst>
              <a:ext uri="{FF2B5EF4-FFF2-40B4-BE49-F238E27FC236}">
                <a16:creationId xmlns:a16="http://schemas.microsoft.com/office/drawing/2014/main" id="{488FB02C-64A5-43D3-8EB0-238FB970A830}"/>
              </a:ext>
            </a:extLst>
          </p:cNvPr>
          <p:cNvGraphicFramePr>
            <a:graphicFrameLocks noGrp="1"/>
          </p:cNvGraphicFramePr>
          <p:nvPr>
            <p:extLst>
              <p:ext uri="{D42A27DB-BD31-4B8C-83A1-F6EECF244321}">
                <p14:modId xmlns:p14="http://schemas.microsoft.com/office/powerpoint/2010/main" val="1950320561"/>
              </p:ext>
            </p:extLst>
          </p:nvPr>
        </p:nvGraphicFramePr>
        <p:xfrm>
          <a:off x="670965" y="4974219"/>
          <a:ext cx="6477000" cy="1760220"/>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val="47934517"/>
                    </a:ext>
                  </a:extLst>
                </a:gridCol>
                <a:gridCol w="1079500">
                  <a:extLst>
                    <a:ext uri="{9D8B030D-6E8A-4147-A177-3AD203B41FA5}">
                      <a16:colId xmlns:a16="http://schemas.microsoft.com/office/drawing/2014/main" val="1668024771"/>
                    </a:ext>
                  </a:extLst>
                </a:gridCol>
                <a:gridCol w="1079500">
                  <a:extLst>
                    <a:ext uri="{9D8B030D-6E8A-4147-A177-3AD203B41FA5}">
                      <a16:colId xmlns:a16="http://schemas.microsoft.com/office/drawing/2014/main" val="794012681"/>
                    </a:ext>
                  </a:extLst>
                </a:gridCol>
                <a:gridCol w="1079500">
                  <a:extLst>
                    <a:ext uri="{9D8B030D-6E8A-4147-A177-3AD203B41FA5}">
                      <a16:colId xmlns:a16="http://schemas.microsoft.com/office/drawing/2014/main" val="965020820"/>
                    </a:ext>
                  </a:extLst>
                </a:gridCol>
                <a:gridCol w="1079500">
                  <a:extLst>
                    <a:ext uri="{9D8B030D-6E8A-4147-A177-3AD203B41FA5}">
                      <a16:colId xmlns:a16="http://schemas.microsoft.com/office/drawing/2014/main" val="4292285681"/>
                    </a:ext>
                  </a:extLst>
                </a:gridCol>
                <a:gridCol w="1079500">
                  <a:extLst>
                    <a:ext uri="{9D8B030D-6E8A-4147-A177-3AD203B41FA5}">
                      <a16:colId xmlns:a16="http://schemas.microsoft.com/office/drawing/2014/main" val="4242370356"/>
                    </a:ext>
                  </a:extLst>
                </a:gridCol>
              </a:tblGrid>
              <a:tr h="182880">
                <a:tc>
                  <a:txBody>
                    <a:bodyPr/>
                    <a:lstStyle/>
                    <a:p>
                      <a:pPr algn="l" fontAlgn="b"/>
                      <a:r>
                        <a:rPr lang="en-US" sz="1600" b="1" u="none" strike="noStrike" dirty="0" err="1">
                          <a:effectLst/>
                        </a:rPr>
                        <a:t>hour_utc</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NB count</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SB count</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flow</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mean</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err="1">
                          <a:effectLst/>
                        </a:rPr>
                        <a:t>anom</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51837356"/>
                  </a:ext>
                </a:extLst>
              </a:tr>
              <a:tr h="182880">
                <a:tc>
                  <a:txBody>
                    <a:bodyPr/>
                    <a:lstStyle/>
                    <a:p>
                      <a:pPr algn="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1052</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382</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670</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714.6</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-44.6</a:t>
                      </a:r>
                      <a:endParaRPr lang="en-US"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76945323"/>
                  </a:ext>
                </a:extLst>
              </a:tr>
              <a:tr h="182880">
                <a:tc>
                  <a:txBody>
                    <a:bodyPr/>
                    <a:lstStyle/>
                    <a:p>
                      <a:pPr algn="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691</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333</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358</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369.8</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-11.8</a:t>
                      </a:r>
                      <a:endParaRPr lang="en-US"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19977105"/>
                  </a:ext>
                </a:extLst>
              </a:tr>
              <a:tr h="182880">
                <a:tc>
                  <a:txBody>
                    <a:bodyPr/>
                    <a:lstStyle/>
                    <a:p>
                      <a:pPr algn="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561</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347</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214</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dirty="0">
                          <a:effectLst/>
                        </a:rPr>
                        <a:t>202.4</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11.6</a:t>
                      </a:r>
                      <a:endParaRPr lang="en-US"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91886754"/>
                  </a:ext>
                </a:extLst>
              </a:tr>
              <a:tr h="182880">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528</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368</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160</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dirty="0">
                          <a:effectLst/>
                        </a:rPr>
                        <a:t>141.4</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18.6</a:t>
                      </a:r>
                      <a:endParaRPr lang="en-US"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94085677"/>
                  </a:ext>
                </a:extLst>
              </a:tr>
              <a:tr h="182880">
                <a:tc>
                  <a:txBody>
                    <a:bodyPr/>
                    <a:lstStyle/>
                    <a:p>
                      <a:pPr algn="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507</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449</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58</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71.3</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-13.3</a:t>
                      </a:r>
                      <a:endParaRPr lang="en-US"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0033622"/>
                  </a:ext>
                </a:extLst>
              </a:tr>
              <a:tr h="182880">
                <a:tc>
                  <a:txBody>
                    <a:bodyPr/>
                    <a:lstStyle/>
                    <a:p>
                      <a:pPr algn="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492</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524</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a:effectLst/>
                        </a:rPr>
                        <a:t>-22.1</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u="none" strike="noStrike" dirty="0">
                          <a:effectLst/>
                        </a:rPr>
                        <a:t>-9.9</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50517421"/>
                  </a:ext>
                </a:extLst>
              </a:tr>
            </a:tbl>
          </a:graphicData>
        </a:graphic>
      </p:graphicFrame>
      <p:sp>
        <p:nvSpPr>
          <p:cNvPr id="12" name="TextBox 11">
            <a:extLst>
              <a:ext uri="{FF2B5EF4-FFF2-40B4-BE49-F238E27FC236}">
                <a16:creationId xmlns:a16="http://schemas.microsoft.com/office/drawing/2014/main" id="{2D29CE2C-FFCF-4EB0-B8D6-B69160C14005}"/>
              </a:ext>
            </a:extLst>
          </p:cNvPr>
          <p:cNvSpPr txBox="1"/>
          <p:nvPr/>
        </p:nvSpPr>
        <p:spPr>
          <a:xfrm>
            <a:off x="8055313" y="2967335"/>
            <a:ext cx="3736232" cy="738664"/>
          </a:xfrm>
          <a:prstGeom prst="rect">
            <a:avLst/>
          </a:prstGeom>
          <a:noFill/>
        </p:spPr>
        <p:txBody>
          <a:bodyPr wrap="square" rtlCol="0">
            <a:spAutoFit/>
          </a:bodyPr>
          <a:lstStyle/>
          <a:p>
            <a:r>
              <a:rPr lang="en-US" sz="1400" b="1" dirty="0"/>
              <a:t>Northbound Flow at AVC002 (</a:t>
            </a:r>
            <a:r>
              <a:rPr lang="en-US" sz="1400" b="1" u="none" strike="noStrike" dirty="0">
                <a:effectLst/>
              </a:rPr>
              <a:t>On US-77, 1.10 miles S of SH-9, in Norman) on May 20, 2013</a:t>
            </a:r>
            <a:endParaRPr lang="en-US" sz="1400" b="1" i="0" u="none" strike="noStrike" dirty="0">
              <a:solidFill>
                <a:srgbClr val="000000"/>
              </a:solidFill>
              <a:effectLst/>
              <a:latin typeface="Times New Roman" panose="02020603050405020304" pitchFamily="18" charset="0"/>
            </a:endParaRPr>
          </a:p>
          <a:p>
            <a:r>
              <a:rPr lang="en-US" sz="1400" dirty="0"/>
              <a:t> </a:t>
            </a:r>
          </a:p>
        </p:txBody>
      </p:sp>
      <p:sp>
        <p:nvSpPr>
          <p:cNvPr id="13" name="TextBox 12">
            <a:extLst>
              <a:ext uri="{FF2B5EF4-FFF2-40B4-BE49-F238E27FC236}">
                <a16:creationId xmlns:a16="http://schemas.microsoft.com/office/drawing/2014/main" id="{E811B2C4-4A8D-4F70-AB6A-6C06D18A5877}"/>
              </a:ext>
            </a:extLst>
          </p:cNvPr>
          <p:cNvSpPr txBox="1"/>
          <p:nvPr/>
        </p:nvSpPr>
        <p:spPr>
          <a:xfrm>
            <a:off x="8055313" y="6281708"/>
            <a:ext cx="3878947" cy="307777"/>
          </a:xfrm>
          <a:prstGeom prst="rect">
            <a:avLst/>
          </a:prstGeom>
          <a:noFill/>
        </p:spPr>
        <p:txBody>
          <a:bodyPr wrap="none" rtlCol="0">
            <a:spAutoFit/>
          </a:bodyPr>
          <a:lstStyle/>
          <a:p>
            <a:r>
              <a:rPr lang="en-US" sz="1400" b="1" dirty="0"/>
              <a:t>Northbound flow in OKC on May 20, 2013 at 3 pm</a:t>
            </a:r>
          </a:p>
        </p:txBody>
      </p:sp>
      <p:sp>
        <p:nvSpPr>
          <p:cNvPr id="14" name="TextBox 13">
            <a:extLst>
              <a:ext uri="{FF2B5EF4-FFF2-40B4-BE49-F238E27FC236}">
                <a16:creationId xmlns:a16="http://schemas.microsoft.com/office/drawing/2014/main" id="{AFB43A0D-FB88-46EF-A25F-1F44C1EABA14}"/>
              </a:ext>
            </a:extLst>
          </p:cNvPr>
          <p:cNvSpPr txBox="1"/>
          <p:nvPr/>
        </p:nvSpPr>
        <p:spPr>
          <a:xfrm>
            <a:off x="591740" y="4604887"/>
            <a:ext cx="3147080" cy="369332"/>
          </a:xfrm>
          <a:prstGeom prst="rect">
            <a:avLst/>
          </a:prstGeom>
          <a:noFill/>
        </p:spPr>
        <p:txBody>
          <a:bodyPr wrap="none" rtlCol="0">
            <a:spAutoFit/>
          </a:bodyPr>
          <a:lstStyle/>
          <a:p>
            <a:r>
              <a:rPr lang="en-US" b="1" dirty="0"/>
              <a:t>May 20, 2013 Traffic at AVC002</a:t>
            </a:r>
          </a:p>
        </p:txBody>
      </p:sp>
    </p:spTree>
    <p:extLst>
      <p:ext uri="{BB962C8B-B14F-4D97-AF65-F5344CB8AC3E}">
        <p14:creationId xmlns:p14="http://schemas.microsoft.com/office/powerpoint/2010/main" val="268912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1078-D4B6-4083-B093-1E9CA6351E72}"/>
              </a:ext>
            </a:extLst>
          </p:cNvPr>
          <p:cNvSpPr>
            <a:spLocks noGrp="1"/>
          </p:cNvSpPr>
          <p:nvPr>
            <p:ph type="title"/>
          </p:nvPr>
        </p:nvSpPr>
        <p:spPr/>
        <p:txBody>
          <a:bodyPr/>
          <a:lstStyle/>
          <a:p>
            <a:r>
              <a:rPr lang="en-US" dirty="0">
                <a:ln>
                  <a:solidFill>
                    <a:schemeClr val="accent6"/>
                  </a:solidFill>
                </a:ln>
              </a:rPr>
              <a:t>Methodology cont.</a:t>
            </a:r>
          </a:p>
        </p:txBody>
      </p:sp>
      <p:sp>
        <p:nvSpPr>
          <p:cNvPr id="3" name="Content Placeholder 2">
            <a:extLst>
              <a:ext uri="{FF2B5EF4-FFF2-40B4-BE49-F238E27FC236}">
                <a16:creationId xmlns:a16="http://schemas.microsoft.com/office/drawing/2014/main" id="{703DAD7C-46DA-4FDE-AC3F-4D0574C0365E}"/>
              </a:ext>
            </a:extLst>
          </p:cNvPr>
          <p:cNvSpPr>
            <a:spLocks noGrp="1"/>
          </p:cNvSpPr>
          <p:nvPr>
            <p:ph idx="1"/>
          </p:nvPr>
        </p:nvSpPr>
        <p:spPr>
          <a:xfrm>
            <a:off x="218216" y="1536700"/>
            <a:ext cx="5897208" cy="5080000"/>
          </a:xfrm>
        </p:spPr>
        <p:txBody>
          <a:bodyPr>
            <a:normAutofit/>
          </a:bodyPr>
          <a:lstStyle/>
          <a:p>
            <a:r>
              <a:rPr lang="en-US" dirty="0"/>
              <a:t>Defining an anomalous traffic reversal signature (ATR)</a:t>
            </a:r>
          </a:p>
          <a:p>
            <a:pPr lvl="1"/>
            <a:r>
              <a:rPr lang="en-US" sz="2000" dirty="0"/>
              <a:t>A traffic anomaly in one direction followed by an anomaly in the opposite direction within 2 hours</a:t>
            </a:r>
          </a:p>
          <a:p>
            <a:pPr lvl="2"/>
            <a:r>
              <a:rPr lang="en-US" sz="1800" dirty="0"/>
              <a:t>Traffic should return to normal after the anomalous behavior</a:t>
            </a:r>
          </a:p>
          <a:p>
            <a:pPr lvl="1"/>
            <a:r>
              <a:rPr lang="en-US" sz="2000" dirty="0"/>
              <a:t>Anomalous traffic is considered to be in the top or bottom 5% of the distribution for traffic on a “normal” day of the week</a:t>
            </a:r>
          </a:p>
          <a:p>
            <a:pPr lvl="2"/>
            <a:r>
              <a:rPr lang="en-US" sz="1800" dirty="0"/>
              <a:t>Values where the flow is between -100 and 100 are considered too close to 0 to indicate an evacuation</a:t>
            </a:r>
          </a:p>
          <a:p>
            <a:r>
              <a:rPr lang="en-US" dirty="0"/>
              <a:t>An evacuation is assumed to be occurring when 20% of the traffic stations report an ATR</a:t>
            </a:r>
          </a:p>
        </p:txBody>
      </p:sp>
      <p:pic>
        <p:nvPicPr>
          <p:cNvPr id="5" name="Picture 4">
            <a:extLst>
              <a:ext uri="{FF2B5EF4-FFF2-40B4-BE49-F238E27FC236}">
                <a16:creationId xmlns:a16="http://schemas.microsoft.com/office/drawing/2014/main" id="{1EF453FF-4C07-4586-9C46-2A9CCB92A680}"/>
              </a:ext>
            </a:extLst>
          </p:cNvPr>
          <p:cNvPicPr>
            <a:picLocks noChangeAspect="1"/>
          </p:cNvPicPr>
          <p:nvPr/>
        </p:nvPicPr>
        <p:blipFill rotWithShape="1">
          <a:blip r:embed="rId2"/>
          <a:srcRect r="22841"/>
          <a:stretch/>
        </p:blipFill>
        <p:spPr>
          <a:xfrm>
            <a:off x="6837008" y="723900"/>
            <a:ext cx="5238376" cy="5080000"/>
          </a:xfrm>
          <a:prstGeom prst="rect">
            <a:avLst/>
          </a:prstGeom>
        </p:spPr>
      </p:pic>
      <p:sp>
        <p:nvSpPr>
          <p:cNvPr id="6" name="TextBox 5">
            <a:extLst>
              <a:ext uri="{FF2B5EF4-FFF2-40B4-BE49-F238E27FC236}">
                <a16:creationId xmlns:a16="http://schemas.microsoft.com/office/drawing/2014/main" id="{496D3BD6-EF14-47B8-B889-9FEEE7D54C58}"/>
              </a:ext>
            </a:extLst>
          </p:cNvPr>
          <p:cNvSpPr txBox="1"/>
          <p:nvPr/>
        </p:nvSpPr>
        <p:spPr>
          <a:xfrm>
            <a:off x="6732350" y="5878036"/>
            <a:ext cx="4872747" cy="738664"/>
          </a:xfrm>
          <a:prstGeom prst="rect">
            <a:avLst/>
          </a:prstGeom>
          <a:noFill/>
        </p:spPr>
        <p:txBody>
          <a:bodyPr wrap="square" rtlCol="0">
            <a:spAutoFit/>
          </a:bodyPr>
          <a:lstStyle/>
          <a:p>
            <a:r>
              <a:rPr lang="en-US" sz="1400" b="1" dirty="0"/>
              <a:t>Northbound Flow at AVC020 (</a:t>
            </a:r>
            <a:r>
              <a:rPr lang="en-US" sz="1400" b="1" u="none" strike="noStrike" dirty="0">
                <a:effectLst/>
              </a:rPr>
              <a:t>On I-35, 500 ft S of the Grand Ave (SE 36th St) Bridge in Oklahoma City)</a:t>
            </a:r>
            <a:r>
              <a:rPr lang="en-US" sz="1400" b="1" dirty="0">
                <a:solidFill>
                  <a:srgbClr val="000000"/>
                </a:solidFill>
                <a:latin typeface="Times New Roman" panose="02020603050405020304" pitchFamily="18" charset="0"/>
              </a:rPr>
              <a:t> </a:t>
            </a:r>
            <a:r>
              <a:rPr lang="en-US" sz="1400" b="1" u="none" strike="noStrike" dirty="0">
                <a:effectLst/>
              </a:rPr>
              <a:t>on May </a:t>
            </a:r>
            <a:r>
              <a:rPr lang="en-US" sz="1400" b="1" dirty="0"/>
              <a:t>31</a:t>
            </a:r>
            <a:r>
              <a:rPr lang="en-US" sz="1400" b="1" u="none" strike="noStrike" dirty="0">
                <a:effectLst/>
              </a:rPr>
              <a:t>, 2013</a:t>
            </a:r>
            <a:endParaRPr lang="en-US" sz="1400" b="1" i="0" u="none" strike="noStrike" dirty="0">
              <a:solidFill>
                <a:srgbClr val="000000"/>
              </a:solidFill>
              <a:effectLst/>
              <a:latin typeface="Times New Roman" panose="02020603050405020304" pitchFamily="18" charset="0"/>
            </a:endParaRPr>
          </a:p>
          <a:p>
            <a:r>
              <a:rPr lang="en-US" sz="1400" dirty="0"/>
              <a:t> </a:t>
            </a:r>
          </a:p>
        </p:txBody>
      </p:sp>
    </p:spTree>
    <p:extLst>
      <p:ext uri="{BB962C8B-B14F-4D97-AF65-F5344CB8AC3E}">
        <p14:creationId xmlns:p14="http://schemas.microsoft.com/office/powerpoint/2010/main" val="420037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909C-DB7E-0341-95C1-950F81BAF492}"/>
              </a:ext>
            </a:extLst>
          </p:cNvPr>
          <p:cNvSpPr>
            <a:spLocks noGrp="1"/>
          </p:cNvSpPr>
          <p:nvPr>
            <p:ph type="ctrTitle"/>
          </p:nvPr>
        </p:nvSpPr>
        <p:spPr/>
        <p:txBody>
          <a:bodyPr/>
          <a:lstStyle/>
          <a:p>
            <a:r>
              <a:rPr lang="en-US" dirty="0">
                <a:ln>
                  <a:solidFill>
                    <a:schemeClr val="accent6"/>
                  </a:solidFill>
                </a:ln>
              </a:rPr>
              <a:t>Results</a:t>
            </a:r>
          </a:p>
        </p:txBody>
      </p:sp>
    </p:spTree>
    <p:extLst>
      <p:ext uri="{BB962C8B-B14F-4D97-AF65-F5344CB8AC3E}">
        <p14:creationId xmlns:p14="http://schemas.microsoft.com/office/powerpoint/2010/main" val="114753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6711-E683-1347-865D-D7F47EE4A62C}"/>
              </a:ext>
            </a:extLst>
          </p:cNvPr>
          <p:cNvSpPr>
            <a:spLocks noGrp="1"/>
          </p:cNvSpPr>
          <p:nvPr>
            <p:ph type="title"/>
          </p:nvPr>
        </p:nvSpPr>
        <p:spPr>
          <a:xfrm>
            <a:off x="72957" y="-72620"/>
            <a:ext cx="8205281" cy="899471"/>
          </a:xfrm>
          <a:ln>
            <a:noFill/>
          </a:ln>
        </p:spPr>
        <p:txBody>
          <a:bodyPr/>
          <a:lstStyle/>
          <a:p>
            <a:r>
              <a:rPr lang="en-US" dirty="0">
                <a:ln>
                  <a:solidFill>
                    <a:schemeClr val="accent6"/>
                  </a:solidFill>
                </a:ln>
              </a:rPr>
              <a:t>Traffic Behavior and Tornado Alerts</a:t>
            </a:r>
          </a:p>
        </p:txBody>
      </p:sp>
      <p:sp>
        <p:nvSpPr>
          <p:cNvPr id="3" name="Content Placeholder 2">
            <a:extLst>
              <a:ext uri="{FF2B5EF4-FFF2-40B4-BE49-F238E27FC236}">
                <a16:creationId xmlns:a16="http://schemas.microsoft.com/office/drawing/2014/main" id="{E1BBF2DA-4252-4643-A06E-C6AB2D72AAD8}"/>
              </a:ext>
            </a:extLst>
          </p:cNvPr>
          <p:cNvSpPr>
            <a:spLocks noGrp="1"/>
          </p:cNvSpPr>
          <p:nvPr>
            <p:ph idx="1"/>
          </p:nvPr>
        </p:nvSpPr>
        <p:spPr>
          <a:xfrm>
            <a:off x="838200" y="1001949"/>
            <a:ext cx="4589834" cy="3764604"/>
          </a:xfrm>
        </p:spPr>
        <p:txBody>
          <a:bodyPr>
            <a:normAutofit fontScale="92500" lnSpcReduction="20000"/>
          </a:bodyPr>
          <a:lstStyle/>
          <a:p>
            <a:r>
              <a:rPr lang="en-US" dirty="0"/>
              <a:t>Anomalies in traffic volume are statistically different during tornado watches and warnings</a:t>
            </a:r>
          </a:p>
          <a:p>
            <a:pPr lvl="1"/>
            <a:r>
              <a:rPr lang="en-US" dirty="0"/>
              <a:t>Based on Kruskal-Wallis test (p=0.05)</a:t>
            </a:r>
          </a:p>
          <a:p>
            <a:r>
              <a:rPr lang="en-US" dirty="0"/>
              <a:t>Traffic behavior does not appear to change until the warning is issued</a:t>
            </a:r>
          </a:p>
          <a:p>
            <a:pPr lvl="1"/>
            <a:r>
              <a:rPr lang="en-US" dirty="0"/>
              <a:t>Based on a paired Mann-Whitney test (p=0.05) between the volume during the two hours before and the two hours after the warning</a:t>
            </a:r>
          </a:p>
        </p:txBody>
      </p:sp>
      <p:sp>
        <p:nvSpPr>
          <p:cNvPr id="8" name="TextBox 7">
            <a:extLst>
              <a:ext uri="{FF2B5EF4-FFF2-40B4-BE49-F238E27FC236}">
                <a16:creationId xmlns:a16="http://schemas.microsoft.com/office/drawing/2014/main" id="{40AF3EBC-434B-4091-B204-E41615396985}"/>
              </a:ext>
            </a:extLst>
          </p:cNvPr>
          <p:cNvSpPr txBox="1"/>
          <p:nvPr/>
        </p:nvSpPr>
        <p:spPr>
          <a:xfrm>
            <a:off x="509587" y="4919008"/>
            <a:ext cx="5248276" cy="1938992"/>
          </a:xfrm>
          <a:prstGeom prst="rect">
            <a:avLst/>
          </a:prstGeom>
          <a:noFill/>
        </p:spPr>
        <p:txBody>
          <a:bodyPr wrap="square">
            <a:spAutoFit/>
          </a:bodyPr>
          <a:lstStyle/>
          <a:p>
            <a:pPr marL="0" marR="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Figure 3. Hourly traffic volume at traffic station 40AVC020 (on I-35, south of the Grand Avenue Bridge in Oklahoma City) for a.) 24 May 2011, b.) 19 May 2013, c.) 20 May 2013, and d.) 31 May 2013. The solid blue line represents the daily traffic volume while the black dashed line represents the average daily traffic for the day of the week and the month matching the specified date (i.e., since 31 May 2013 was a Friday the average would be for all Fridays in the month of May). The light gray shading corresponds to the 5</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95 percentiles of the traffic volume distribution while the dark grey corresponds to the 25 – 75 percentiles. The yellow and red background sharing refer to the hours where a tornado watch and tornado warning were active, respectively.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6B4980F0-B996-4EA9-83D3-9BF4C1CACCCA}"/>
              </a:ext>
            </a:extLst>
          </p:cNvPr>
          <p:cNvPicPr>
            <a:picLocks noChangeAspect="1"/>
          </p:cNvPicPr>
          <p:nvPr/>
        </p:nvPicPr>
        <p:blipFill rotWithShape="1">
          <a:blip r:embed="rId2"/>
          <a:srcRect l="1752" t="1" r="4887" b="603"/>
          <a:stretch/>
        </p:blipFill>
        <p:spPr>
          <a:xfrm>
            <a:off x="6186791" y="826851"/>
            <a:ext cx="5603133" cy="5607996"/>
          </a:xfrm>
          <a:prstGeom prst="rect">
            <a:avLst/>
          </a:prstGeom>
        </p:spPr>
      </p:pic>
    </p:spTree>
    <p:extLst>
      <p:ext uri="{BB962C8B-B14F-4D97-AF65-F5344CB8AC3E}">
        <p14:creationId xmlns:p14="http://schemas.microsoft.com/office/powerpoint/2010/main" val="79950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67A6-E8BA-0E4F-A25D-CDFA07DC1702}"/>
              </a:ext>
            </a:extLst>
          </p:cNvPr>
          <p:cNvSpPr>
            <a:spLocks noGrp="1"/>
          </p:cNvSpPr>
          <p:nvPr>
            <p:ph type="title"/>
          </p:nvPr>
        </p:nvSpPr>
        <p:spPr>
          <a:xfrm>
            <a:off x="0" y="49505"/>
            <a:ext cx="7286017" cy="1039993"/>
          </a:xfrm>
        </p:spPr>
        <p:txBody>
          <a:bodyPr/>
          <a:lstStyle/>
          <a:p>
            <a:r>
              <a:rPr lang="en-US" dirty="0">
                <a:ln>
                  <a:solidFill>
                    <a:schemeClr val="accent6"/>
                  </a:solidFill>
                </a:ln>
              </a:rPr>
              <a:t>Anomalous Traffic Reversals</a:t>
            </a:r>
          </a:p>
        </p:txBody>
      </p:sp>
      <p:sp>
        <p:nvSpPr>
          <p:cNvPr id="6" name="Content Placeholder 2">
            <a:extLst>
              <a:ext uri="{FF2B5EF4-FFF2-40B4-BE49-F238E27FC236}">
                <a16:creationId xmlns:a16="http://schemas.microsoft.com/office/drawing/2014/main" id="{8A798614-4990-A84F-B8CA-55793F2AB901}"/>
              </a:ext>
            </a:extLst>
          </p:cNvPr>
          <p:cNvSpPr txBox="1">
            <a:spLocks/>
          </p:cNvSpPr>
          <p:nvPr/>
        </p:nvSpPr>
        <p:spPr>
          <a:xfrm>
            <a:off x="316230" y="1825625"/>
            <a:ext cx="3846195"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Anomalous traffic reversals were found in all metro areas</a:t>
            </a:r>
          </a:p>
          <a:p>
            <a:r>
              <a:rPr lang="en-US" dirty="0"/>
              <a:t>Only Oklahoma City, Dallas-Fort Worth, and Tuscaloosa-Birmingham had more than 5 ATRs in a day</a:t>
            </a:r>
          </a:p>
          <a:p>
            <a:r>
              <a:rPr lang="en-US" dirty="0"/>
              <a:t>Only Oklahoma City had 20% of the stations in ATR in a day</a:t>
            </a:r>
          </a:p>
        </p:txBody>
      </p:sp>
      <p:graphicFrame>
        <p:nvGraphicFramePr>
          <p:cNvPr id="9" name="Table 8">
            <a:extLst>
              <a:ext uri="{FF2B5EF4-FFF2-40B4-BE49-F238E27FC236}">
                <a16:creationId xmlns:a16="http://schemas.microsoft.com/office/drawing/2014/main" id="{38C6159C-BEBC-4F03-9EFF-61E4B671B257}"/>
              </a:ext>
            </a:extLst>
          </p:cNvPr>
          <p:cNvGraphicFramePr>
            <a:graphicFrameLocks noGrp="1"/>
          </p:cNvGraphicFramePr>
          <p:nvPr>
            <p:extLst>
              <p:ext uri="{D42A27DB-BD31-4B8C-83A1-F6EECF244321}">
                <p14:modId xmlns:p14="http://schemas.microsoft.com/office/powerpoint/2010/main" val="603914153"/>
              </p:ext>
            </p:extLst>
          </p:nvPr>
        </p:nvGraphicFramePr>
        <p:xfrm>
          <a:off x="5379484" y="1089498"/>
          <a:ext cx="4017435" cy="2438400"/>
        </p:xfrm>
        <a:graphic>
          <a:graphicData uri="http://schemas.openxmlformats.org/drawingml/2006/table">
            <a:tbl>
              <a:tblPr>
                <a:tableStyleId>{5C22544A-7EE6-4342-B048-85BDC9FD1C3A}</a:tableStyleId>
              </a:tblPr>
              <a:tblGrid>
                <a:gridCol w="1339145">
                  <a:extLst>
                    <a:ext uri="{9D8B030D-6E8A-4147-A177-3AD203B41FA5}">
                      <a16:colId xmlns:a16="http://schemas.microsoft.com/office/drawing/2014/main" val="623651981"/>
                    </a:ext>
                  </a:extLst>
                </a:gridCol>
                <a:gridCol w="1339145">
                  <a:extLst>
                    <a:ext uri="{9D8B030D-6E8A-4147-A177-3AD203B41FA5}">
                      <a16:colId xmlns:a16="http://schemas.microsoft.com/office/drawing/2014/main" val="3721134510"/>
                    </a:ext>
                  </a:extLst>
                </a:gridCol>
                <a:gridCol w="1339145">
                  <a:extLst>
                    <a:ext uri="{9D8B030D-6E8A-4147-A177-3AD203B41FA5}">
                      <a16:colId xmlns:a16="http://schemas.microsoft.com/office/drawing/2014/main" val="854982091"/>
                    </a:ext>
                  </a:extLst>
                </a:gridCol>
              </a:tblGrid>
              <a:tr h="182880">
                <a:tc>
                  <a:txBody>
                    <a:bodyPr/>
                    <a:lstStyle/>
                    <a:p>
                      <a:pPr marL="0" marR="0">
                        <a:spcBef>
                          <a:spcPts val="0"/>
                        </a:spcBef>
                        <a:spcAft>
                          <a:spcPts val="0"/>
                        </a:spcAft>
                      </a:pPr>
                      <a:r>
                        <a:rPr lang="en-US" sz="2000" b="1">
                          <a:effectLst/>
                        </a:rPr>
                        <a:t>Location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b="1" dirty="0">
                          <a:effectLst/>
                        </a:rPr>
                        <a:t>ATR Days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b="1" dirty="0">
                          <a:effectLst/>
                        </a:rPr>
                        <a:t>Evacuation Days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52345014"/>
                  </a:ext>
                </a:extLst>
              </a:tr>
              <a:tr h="215900">
                <a:tc>
                  <a:txBody>
                    <a:bodyPr/>
                    <a:lstStyle/>
                    <a:p>
                      <a:pPr marL="0" marR="0">
                        <a:spcBef>
                          <a:spcPts val="0"/>
                        </a:spcBef>
                        <a:spcAft>
                          <a:spcPts val="0"/>
                        </a:spcAft>
                      </a:pPr>
                      <a:r>
                        <a:rPr lang="en-US" sz="2000" dirty="0">
                          <a:effectLst/>
                        </a:rPr>
                        <a:t>OMA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57394433"/>
                  </a:ext>
                </a:extLst>
              </a:tr>
              <a:tr h="215900">
                <a:tc>
                  <a:txBody>
                    <a:bodyPr/>
                    <a:lstStyle/>
                    <a:p>
                      <a:pPr marL="0" marR="0">
                        <a:spcBef>
                          <a:spcPts val="0"/>
                        </a:spcBef>
                        <a:spcAft>
                          <a:spcPts val="0"/>
                        </a:spcAft>
                      </a:pPr>
                      <a:r>
                        <a:rPr lang="en-US" sz="2000">
                          <a:effectLst/>
                        </a:rPr>
                        <a:t>OKC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64730509"/>
                  </a:ext>
                </a:extLst>
              </a:tr>
              <a:tr h="215900">
                <a:tc>
                  <a:txBody>
                    <a:bodyPr/>
                    <a:lstStyle/>
                    <a:p>
                      <a:pPr marL="0" marR="0">
                        <a:spcBef>
                          <a:spcPts val="0"/>
                        </a:spcBef>
                        <a:spcAft>
                          <a:spcPts val="0"/>
                        </a:spcAft>
                      </a:pPr>
                      <a:r>
                        <a:rPr lang="en-US" sz="2000">
                          <a:effectLst/>
                        </a:rPr>
                        <a:t>DFW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15569929"/>
                  </a:ext>
                </a:extLst>
              </a:tr>
              <a:tr h="215900">
                <a:tc>
                  <a:txBody>
                    <a:bodyPr/>
                    <a:lstStyle/>
                    <a:p>
                      <a:pPr marL="0" marR="0">
                        <a:spcBef>
                          <a:spcPts val="0"/>
                        </a:spcBef>
                        <a:spcAft>
                          <a:spcPts val="0"/>
                        </a:spcAft>
                      </a:pPr>
                      <a:r>
                        <a:rPr lang="en-US" sz="2000">
                          <a:effectLst/>
                        </a:rPr>
                        <a:t>STL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6456850"/>
                  </a:ext>
                </a:extLst>
              </a:tr>
              <a:tr h="215900">
                <a:tc>
                  <a:txBody>
                    <a:bodyPr/>
                    <a:lstStyle/>
                    <a:p>
                      <a:pPr marL="0" marR="0">
                        <a:spcBef>
                          <a:spcPts val="0"/>
                        </a:spcBef>
                        <a:spcAft>
                          <a:spcPts val="0"/>
                        </a:spcAft>
                      </a:pPr>
                      <a:r>
                        <a:rPr lang="en-US" sz="2000">
                          <a:effectLst/>
                        </a:rPr>
                        <a:t>CHI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16406489"/>
                  </a:ext>
                </a:extLst>
              </a:tr>
              <a:tr h="215900">
                <a:tc>
                  <a:txBody>
                    <a:bodyPr/>
                    <a:lstStyle/>
                    <a:p>
                      <a:pPr marL="0" marR="0">
                        <a:spcBef>
                          <a:spcPts val="0"/>
                        </a:spcBef>
                        <a:spcAft>
                          <a:spcPts val="0"/>
                        </a:spcAft>
                      </a:pPr>
                      <a:r>
                        <a:rPr lang="en-US" sz="2000">
                          <a:effectLst/>
                        </a:rPr>
                        <a:t>TBI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a:effectLst/>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79295054"/>
                  </a:ext>
                </a:extLst>
              </a:tr>
            </a:tbl>
          </a:graphicData>
        </a:graphic>
      </p:graphicFrame>
      <p:graphicFrame>
        <p:nvGraphicFramePr>
          <p:cNvPr id="14" name="Table 13">
            <a:extLst>
              <a:ext uri="{FF2B5EF4-FFF2-40B4-BE49-F238E27FC236}">
                <a16:creationId xmlns:a16="http://schemas.microsoft.com/office/drawing/2014/main" id="{EC6A2854-722A-421B-9CC0-B4DC853AA1E8}"/>
              </a:ext>
            </a:extLst>
          </p:cNvPr>
          <p:cNvGraphicFramePr>
            <a:graphicFrameLocks noGrp="1"/>
          </p:cNvGraphicFramePr>
          <p:nvPr>
            <p:extLst>
              <p:ext uri="{D42A27DB-BD31-4B8C-83A1-F6EECF244321}">
                <p14:modId xmlns:p14="http://schemas.microsoft.com/office/powerpoint/2010/main" val="148668399"/>
              </p:ext>
            </p:extLst>
          </p:nvPr>
        </p:nvGraphicFramePr>
        <p:xfrm>
          <a:off x="5379484" y="3799855"/>
          <a:ext cx="4445452" cy="3008640"/>
        </p:xfrm>
        <a:graphic>
          <a:graphicData uri="http://schemas.openxmlformats.org/drawingml/2006/table">
            <a:tbl>
              <a:tblPr>
                <a:tableStyleId>{5C22544A-7EE6-4342-B048-85BDC9FD1C3A}</a:tableStyleId>
              </a:tblPr>
              <a:tblGrid>
                <a:gridCol w="1093573">
                  <a:extLst>
                    <a:ext uri="{9D8B030D-6E8A-4147-A177-3AD203B41FA5}">
                      <a16:colId xmlns:a16="http://schemas.microsoft.com/office/drawing/2014/main" val="490460540"/>
                    </a:ext>
                  </a:extLst>
                </a:gridCol>
                <a:gridCol w="1512381">
                  <a:extLst>
                    <a:ext uri="{9D8B030D-6E8A-4147-A177-3AD203B41FA5}">
                      <a16:colId xmlns:a16="http://schemas.microsoft.com/office/drawing/2014/main" val="1445019963"/>
                    </a:ext>
                  </a:extLst>
                </a:gridCol>
                <a:gridCol w="919749">
                  <a:extLst>
                    <a:ext uri="{9D8B030D-6E8A-4147-A177-3AD203B41FA5}">
                      <a16:colId xmlns:a16="http://schemas.microsoft.com/office/drawing/2014/main" val="2315052091"/>
                    </a:ext>
                  </a:extLst>
                </a:gridCol>
                <a:gridCol w="919749">
                  <a:extLst>
                    <a:ext uri="{9D8B030D-6E8A-4147-A177-3AD203B41FA5}">
                      <a16:colId xmlns:a16="http://schemas.microsoft.com/office/drawing/2014/main" val="2483434739"/>
                    </a:ext>
                  </a:extLst>
                </a:gridCol>
              </a:tblGrid>
              <a:tr h="573496">
                <a:tc>
                  <a:txBody>
                    <a:bodyPr/>
                    <a:lstStyle/>
                    <a:p>
                      <a:pPr algn="l" fontAlgn="ctr"/>
                      <a:r>
                        <a:rPr lang="en-US" sz="2000" b="1" u="none" strike="noStrike">
                          <a:effectLst/>
                        </a:rPr>
                        <a:t>Location</a:t>
                      </a:r>
                      <a:endParaRPr lang="en-US" sz="20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n-US" sz="2000" b="1" u="none" strike="noStrike">
                          <a:effectLst/>
                        </a:rPr>
                        <a:t>Date</a:t>
                      </a:r>
                      <a:endParaRPr lang="en-US" sz="20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n-US" sz="2000" b="1" u="none" strike="noStrike">
                          <a:effectLst/>
                        </a:rPr>
                        <a:t># ATR Stations</a:t>
                      </a:r>
                      <a:endParaRPr lang="en-US" sz="20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n-US" sz="2000" b="1" u="none" strike="noStrike" dirty="0">
                          <a:effectLst/>
                        </a:rPr>
                        <a:t># Total Stations</a:t>
                      </a:r>
                      <a:endParaRPr lang="en-US" sz="2000" b="1"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902698340"/>
                  </a:ext>
                </a:extLst>
              </a:tr>
              <a:tr h="441645">
                <a:tc>
                  <a:txBody>
                    <a:bodyPr/>
                    <a:lstStyle/>
                    <a:p>
                      <a:pPr algn="l" fontAlgn="ctr"/>
                      <a:r>
                        <a:rPr lang="en-US" sz="2000" i="1" u="none" strike="noStrike" dirty="0">
                          <a:effectLst/>
                        </a:rPr>
                        <a:t>OKC</a:t>
                      </a:r>
                      <a:endParaRPr lang="en-US" sz="2000" b="0" i="1"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5/24/2011</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7</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33</a:t>
                      </a:r>
                      <a:endParaRPr lang="en-US" sz="2000" b="0" i="1"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975927252"/>
                  </a:ext>
                </a:extLst>
              </a:tr>
              <a:tr h="296293">
                <a:tc>
                  <a:txBody>
                    <a:bodyPr/>
                    <a:lstStyle/>
                    <a:p>
                      <a:pPr algn="l" fontAlgn="ctr"/>
                      <a:r>
                        <a:rPr lang="en-US" sz="2000" i="1" u="none" strike="noStrike">
                          <a:effectLst/>
                        </a:rPr>
                        <a:t>OKC</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5/19/2013</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8</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33</a:t>
                      </a:r>
                      <a:endParaRPr lang="en-US" sz="2000" b="0" i="1"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4189059842"/>
                  </a:ext>
                </a:extLst>
              </a:tr>
              <a:tr h="441645">
                <a:tc>
                  <a:txBody>
                    <a:bodyPr/>
                    <a:lstStyle/>
                    <a:p>
                      <a:pPr algn="l" fontAlgn="ctr"/>
                      <a:r>
                        <a:rPr lang="en-US" sz="2000" i="1" u="none" strike="noStrike">
                          <a:effectLst/>
                        </a:rPr>
                        <a:t>OKC</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a:effectLst/>
                        </a:rPr>
                        <a:t>5/31/2013</a:t>
                      </a:r>
                      <a:endParaRPr lang="en-US" sz="2000" b="0" i="1"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dirty="0">
                          <a:effectLst/>
                        </a:rPr>
                        <a:t>14</a:t>
                      </a:r>
                      <a:endParaRPr lang="en-US" sz="2000" b="0" i="1"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i="1" u="none" strike="noStrike" dirty="0">
                          <a:effectLst/>
                        </a:rPr>
                        <a:t>33</a:t>
                      </a:r>
                      <a:endParaRPr lang="en-US" sz="2000" b="0" i="1"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617253142"/>
                  </a:ext>
                </a:extLst>
              </a:tr>
              <a:tr h="296293">
                <a:tc>
                  <a:txBody>
                    <a:bodyPr/>
                    <a:lstStyle/>
                    <a:p>
                      <a:pPr algn="l" fontAlgn="ctr"/>
                      <a:r>
                        <a:rPr lang="en-US" sz="2000" u="none" strike="noStrike">
                          <a:effectLst/>
                        </a:rPr>
                        <a:t>DFW</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5/10/2015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dirty="0">
                          <a:effectLst/>
                        </a:rPr>
                        <a:t>34</a:t>
                      </a:r>
                      <a:endParaRPr lang="en-US" sz="20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114301316"/>
                  </a:ext>
                </a:extLst>
              </a:tr>
              <a:tr h="441645">
                <a:tc>
                  <a:txBody>
                    <a:bodyPr/>
                    <a:lstStyle/>
                    <a:p>
                      <a:pPr algn="l" fontAlgn="ctr"/>
                      <a:r>
                        <a:rPr lang="en-US" sz="2000" u="none" strike="noStrike">
                          <a:effectLst/>
                        </a:rPr>
                        <a:t>TBI</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4/27/2011</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dirty="0">
                          <a:effectLst/>
                        </a:rPr>
                        <a:t>47</a:t>
                      </a:r>
                      <a:endParaRPr lang="en-US" sz="20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016905460"/>
                  </a:ext>
                </a:extLst>
              </a:tr>
              <a:tr h="441645">
                <a:tc>
                  <a:txBody>
                    <a:bodyPr/>
                    <a:lstStyle/>
                    <a:p>
                      <a:pPr algn="l" fontAlgn="ctr"/>
                      <a:r>
                        <a:rPr lang="en-US" sz="2000" u="none" strike="noStrike">
                          <a:effectLst/>
                        </a:rPr>
                        <a:t>TBI</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12/22/2011</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a:effectLst/>
                        </a:rPr>
                        <a:t>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n-US" sz="2000" u="none" strike="noStrike" dirty="0">
                          <a:effectLst/>
                        </a:rPr>
                        <a:t>47</a:t>
                      </a:r>
                      <a:endParaRPr lang="en-US" sz="20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690863422"/>
                  </a:ext>
                </a:extLst>
              </a:tr>
            </a:tbl>
          </a:graphicData>
        </a:graphic>
      </p:graphicFrame>
    </p:spTree>
    <p:extLst>
      <p:ext uri="{BB962C8B-B14F-4D97-AF65-F5344CB8AC3E}">
        <p14:creationId xmlns:p14="http://schemas.microsoft.com/office/powerpoint/2010/main" val="3521686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15B7B-025A-C34D-A04B-AE2F7CDE925D}"/>
              </a:ext>
            </a:extLst>
          </p:cNvPr>
          <p:cNvSpPr>
            <a:spLocks noGrp="1"/>
          </p:cNvSpPr>
          <p:nvPr>
            <p:ph type="title"/>
          </p:nvPr>
        </p:nvSpPr>
        <p:spPr>
          <a:xfrm>
            <a:off x="255229" y="0"/>
            <a:ext cx="10515600" cy="1325563"/>
          </a:xfrm>
        </p:spPr>
        <p:txBody>
          <a:bodyPr/>
          <a:lstStyle/>
          <a:p>
            <a:r>
              <a:rPr lang="en-US" dirty="0">
                <a:ln>
                  <a:solidFill>
                    <a:schemeClr val="accent6"/>
                  </a:solidFill>
                </a:ln>
              </a:rPr>
              <a:t>Oklahoma City (2011-05-24)</a:t>
            </a:r>
          </a:p>
        </p:txBody>
      </p:sp>
      <p:pic>
        <p:nvPicPr>
          <p:cNvPr id="8" name="Picture 7">
            <a:extLst>
              <a:ext uri="{FF2B5EF4-FFF2-40B4-BE49-F238E27FC236}">
                <a16:creationId xmlns:a16="http://schemas.microsoft.com/office/drawing/2014/main" id="{59251AB6-1BC5-4DD7-9ED5-D5A7770167EE}"/>
              </a:ext>
            </a:extLst>
          </p:cNvPr>
          <p:cNvPicPr>
            <a:picLocks noChangeAspect="1"/>
          </p:cNvPicPr>
          <p:nvPr/>
        </p:nvPicPr>
        <p:blipFill>
          <a:blip r:embed="rId2"/>
          <a:stretch>
            <a:fillRect/>
          </a:stretch>
        </p:blipFill>
        <p:spPr>
          <a:xfrm>
            <a:off x="255229" y="1274323"/>
            <a:ext cx="5512158" cy="5583677"/>
          </a:xfrm>
          <a:prstGeom prst="rect">
            <a:avLst/>
          </a:prstGeom>
        </p:spPr>
      </p:pic>
      <p:pic>
        <p:nvPicPr>
          <p:cNvPr id="10" name="Picture 9">
            <a:extLst>
              <a:ext uri="{FF2B5EF4-FFF2-40B4-BE49-F238E27FC236}">
                <a16:creationId xmlns:a16="http://schemas.microsoft.com/office/drawing/2014/main" id="{ED05561B-8B17-4E98-8E2A-28D0B19BD9A3}"/>
              </a:ext>
            </a:extLst>
          </p:cNvPr>
          <p:cNvPicPr>
            <a:picLocks noChangeAspect="1"/>
          </p:cNvPicPr>
          <p:nvPr/>
        </p:nvPicPr>
        <p:blipFill>
          <a:blip r:embed="rId3"/>
          <a:stretch>
            <a:fillRect/>
          </a:stretch>
        </p:blipFill>
        <p:spPr>
          <a:xfrm>
            <a:off x="6248765" y="1185153"/>
            <a:ext cx="5589431" cy="5577191"/>
          </a:xfrm>
          <a:prstGeom prst="rect">
            <a:avLst/>
          </a:prstGeom>
        </p:spPr>
      </p:pic>
    </p:spTree>
    <p:extLst>
      <p:ext uri="{BB962C8B-B14F-4D97-AF65-F5344CB8AC3E}">
        <p14:creationId xmlns:p14="http://schemas.microsoft.com/office/powerpoint/2010/main" val="64396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0AE6-2946-7049-BB0F-8FBD44BA20D7}"/>
              </a:ext>
            </a:extLst>
          </p:cNvPr>
          <p:cNvSpPr>
            <a:spLocks noGrp="1"/>
          </p:cNvSpPr>
          <p:nvPr>
            <p:ph type="title"/>
          </p:nvPr>
        </p:nvSpPr>
        <p:spPr>
          <a:xfrm>
            <a:off x="200696" y="0"/>
            <a:ext cx="10515600" cy="1325563"/>
          </a:xfrm>
        </p:spPr>
        <p:txBody>
          <a:bodyPr/>
          <a:lstStyle/>
          <a:p>
            <a:r>
              <a:rPr lang="en-US" dirty="0">
                <a:ln>
                  <a:solidFill>
                    <a:schemeClr val="accent6"/>
                  </a:solidFill>
                </a:ln>
              </a:rPr>
              <a:t>Oklahoma City (2013-05-19)</a:t>
            </a:r>
          </a:p>
        </p:txBody>
      </p:sp>
      <p:pic>
        <p:nvPicPr>
          <p:cNvPr id="4" name="Picture 3">
            <a:extLst>
              <a:ext uri="{FF2B5EF4-FFF2-40B4-BE49-F238E27FC236}">
                <a16:creationId xmlns:a16="http://schemas.microsoft.com/office/drawing/2014/main" id="{19B25605-914C-415B-8441-7D22E6A53276}"/>
              </a:ext>
            </a:extLst>
          </p:cNvPr>
          <p:cNvPicPr>
            <a:picLocks noChangeAspect="1"/>
          </p:cNvPicPr>
          <p:nvPr/>
        </p:nvPicPr>
        <p:blipFill>
          <a:blip r:embed="rId2"/>
          <a:stretch>
            <a:fillRect/>
          </a:stretch>
        </p:blipFill>
        <p:spPr>
          <a:xfrm>
            <a:off x="558085" y="1144013"/>
            <a:ext cx="5537915" cy="5590162"/>
          </a:xfrm>
          <a:prstGeom prst="rect">
            <a:avLst/>
          </a:prstGeom>
        </p:spPr>
      </p:pic>
      <p:pic>
        <p:nvPicPr>
          <p:cNvPr id="8" name="Picture 7">
            <a:extLst>
              <a:ext uri="{FF2B5EF4-FFF2-40B4-BE49-F238E27FC236}">
                <a16:creationId xmlns:a16="http://schemas.microsoft.com/office/drawing/2014/main" id="{D49509A9-5958-439E-A4D8-67E9A67AA534}"/>
              </a:ext>
            </a:extLst>
          </p:cNvPr>
          <p:cNvPicPr>
            <a:picLocks noChangeAspect="1"/>
          </p:cNvPicPr>
          <p:nvPr/>
        </p:nvPicPr>
        <p:blipFill>
          <a:blip r:embed="rId3"/>
          <a:stretch>
            <a:fillRect/>
          </a:stretch>
        </p:blipFill>
        <p:spPr>
          <a:xfrm>
            <a:off x="6376115" y="1169954"/>
            <a:ext cx="5615189" cy="5564221"/>
          </a:xfrm>
          <a:prstGeom prst="rect">
            <a:avLst/>
          </a:prstGeom>
        </p:spPr>
      </p:pic>
    </p:spTree>
    <p:extLst>
      <p:ext uri="{BB962C8B-B14F-4D97-AF65-F5344CB8AC3E}">
        <p14:creationId xmlns:p14="http://schemas.microsoft.com/office/powerpoint/2010/main" val="119057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A164-BEB2-7C43-AFCD-9D84099C0E99}"/>
              </a:ext>
            </a:extLst>
          </p:cNvPr>
          <p:cNvSpPr>
            <a:spLocks noGrp="1"/>
          </p:cNvSpPr>
          <p:nvPr>
            <p:ph type="title"/>
          </p:nvPr>
        </p:nvSpPr>
        <p:spPr>
          <a:xfrm>
            <a:off x="203200" y="0"/>
            <a:ext cx="10515600" cy="1325563"/>
          </a:xfrm>
        </p:spPr>
        <p:txBody>
          <a:bodyPr/>
          <a:lstStyle/>
          <a:p>
            <a:r>
              <a:rPr lang="en-US" dirty="0">
                <a:ln>
                  <a:solidFill>
                    <a:schemeClr val="accent6"/>
                  </a:solidFill>
                </a:ln>
              </a:rPr>
              <a:t>Oklahoma City (2013-05-31)</a:t>
            </a:r>
          </a:p>
        </p:txBody>
      </p:sp>
      <p:pic>
        <p:nvPicPr>
          <p:cNvPr id="4" name="Picture 3">
            <a:extLst>
              <a:ext uri="{FF2B5EF4-FFF2-40B4-BE49-F238E27FC236}">
                <a16:creationId xmlns:a16="http://schemas.microsoft.com/office/drawing/2014/main" id="{3A0E4E4C-70CD-4B2E-B973-1D36699BD010}"/>
              </a:ext>
            </a:extLst>
          </p:cNvPr>
          <p:cNvPicPr>
            <a:picLocks noChangeAspect="1"/>
          </p:cNvPicPr>
          <p:nvPr/>
        </p:nvPicPr>
        <p:blipFill>
          <a:blip r:embed="rId2"/>
          <a:stretch>
            <a:fillRect/>
          </a:stretch>
        </p:blipFill>
        <p:spPr>
          <a:xfrm>
            <a:off x="444142" y="1241898"/>
            <a:ext cx="5537915" cy="5616102"/>
          </a:xfrm>
          <a:prstGeom prst="rect">
            <a:avLst/>
          </a:prstGeom>
        </p:spPr>
      </p:pic>
      <p:pic>
        <p:nvPicPr>
          <p:cNvPr id="8" name="Picture 7">
            <a:extLst>
              <a:ext uri="{FF2B5EF4-FFF2-40B4-BE49-F238E27FC236}">
                <a16:creationId xmlns:a16="http://schemas.microsoft.com/office/drawing/2014/main" id="{358D343C-1E99-47C1-86AD-0509EB0EA91C}"/>
              </a:ext>
            </a:extLst>
          </p:cNvPr>
          <p:cNvPicPr>
            <a:picLocks noChangeAspect="1"/>
          </p:cNvPicPr>
          <p:nvPr/>
        </p:nvPicPr>
        <p:blipFill>
          <a:blip r:embed="rId3"/>
          <a:stretch>
            <a:fillRect/>
          </a:stretch>
        </p:blipFill>
        <p:spPr>
          <a:xfrm>
            <a:off x="6602569" y="1241898"/>
            <a:ext cx="5589431" cy="5577191"/>
          </a:xfrm>
          <a:prstGeom prst="rect">
            <a:avLst/>
          </a:prstGeom>
        </p:spPr>
      </p:pic>
    </p:spTree>
    <p:extLst>
      <p:ext uri="{BB962C8B-B14F-4D97-AF65-F5344CB8AC3E}">
        <p14:creationId xmlns:p14="http://schemas.microsoft.com/office/powerpoint/2010/main" val="262862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E77C-DADE-48B6-8462-D900C6AE6EEB}"/>
              </a:ext>
            </a:extLst>
          </p:cNvPr>
          <p:cNvSpPr>
            <a:spLocks noGrp="1"/>
          </p:cNvSpPr>
          <p:nvPr>
            <p:ph type="title"/>
          </p:nvPr>
        </p:nvSpPr>
        <p:spPr>
          <a:xfrm>
            <a:off x="368301" y="127000"/>
            <a:ext cx="2692952" cy="808383"/>
          </a:xfrm>
          <a:noFill/>
        </p:spPr>
        <p:txBody>
          <a:bodyPr/>
          <a:lstStyle/>
          <a:p>
            <a:r>
              <a:rPr lang="en-US" b="1" dirty="0">
                <a:ln>
                  <a:solidFill>
                    <a:schemeClr val="accent6"/>
                  </a:solidFill>
                </a:ln>
              </a:rPr>
              <a:t>Evacuation</a:t>
            </a:r>
          </a:p>
        </p:txBody>
      </p:sp>
      <p:sp>
        <p:nvSpPr>
          <p:cNvPr id="3" name="Content Placeholder 2">
            <a:extLst>
              <a:ext uri="{FF2B5EF4-FFF2-40B4-BE49-F238E27FC236}">
                <a16:creationId xmlns:a16="http://schemas.microsoft.com/office/drawing/2014/main" id="{701DB02B-60FC-444B-B59D-A1F5972445CE}"/>
              </a:ext>
            </a:extLst>
          </p:cNvPr>
          <p:cNvSpPr>
            <a:spLocks noGrp="1"/>
          </p:cNvSpPr>
          <p:nvPr>
            <p:ph idx="1"/>
          </p:nvPr>
        </p:nvSpPr>
        <p:spPr>
          <a:xfrm>
            <a:off x="368300" y="1391439"/>
            <a:ext cx="6430065" cy="4123535"/>
          </a:xfrm>
          <a:noFill/>
        </p:spPr>
        <p:txBody>
          <a:bodyPr/>
          <a:lstStyle/>
          <a:p>
            <a:r>
              <a:rPr lang="en-US" dirty="0"/>
              <a:t>Evacuation is a common safety practice for hazards with a long lead time and/or slow progression (e.g., wildfires, hurricanes) (</a:t>
            </a:r>
            <a:r>
              <a:rPr lang="en-US" dirty="0" err="1"/>
              <a:t>Beloglazov</a:t>
            </a:r>
            <a:r>
              <a:rPr lang="en-US" dirty="0"/>
              <a:t> et al, 2016; Hasan et al, 2011)</a:t>
            </a:r>
          </a:p>
          <a:p>
            <a:r>
              <a:rPr lang="en-US" dirty="0"/>
              <a:t>For fast moving and sudden hazards like tornadoes, evacuation is rarely recommended (Farley, 2007)</a:t>
            </a:r>
          </a:p>
          <a:p>
            <a:pPr lvl="1"/>
            <a:r>
              <a:rPr lang="en-US" dirty="0"/>
              <a:t>Only in rural areas with light traffic and significant lead time (Edwards, 2018)</a:t>
            </a:r>
          </a:p>
          <a:p>
            <a:endParaRPr lang="en-US" dirty="0"/>
          </a:p>
        </p:txBody>
      </p:sp>
      <p:pic>
        <p:nvPicPr>
          <p:cNvPr id="5" name="Picture 4">
            <a:extLst>
              <a:ext uri="{FF2B5EF4-FFF2-40B4-BE49-F238E27FC236}">
                <a16:creationId xmlns:a16="http://schemas.microsoft.com/office/drawing/2014/main" id="{EFE74FDC-B58B-4EF9-B705-E007E7FFC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615" y="3689726"/>
            <a:ext cx="4079185" cy="2583484"/>
          </a:xfrm>
          <a:prstGeom prst="rect">
            <a:avLst/>
          </a:prstGeom>
        </p:spPr>
      </p:pic>
      <p:pic>
        <p:nvPicPr>
          <p:cNvPr id="9" name="Picture 8">
            <a:extLst>
              <a:ext uri="{FF2B5EF4-FFF2-40B4-BE49-F238E27FC236}">
                <a16:creationId xmlns:a16="http://schemas.microsoft.com/office/drawing/2014/main" id="{0437252D-431B-42CD-A49E-227BFD702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208" y="365125"/>
            <a:ext cx="4227489" cy="2803150"/>
          </a:xfrm>
          <a:prstGeom prst="rect">
            <a:avLst/>
          </a:prstGeom>
        </p:spPr>
      </p:pic>
      <p:sp>
        <p:nvSpPr>
          <p:cNvPr id="10" name="Rectangle 9">
            <a:extLst>
              <a:ext uri="{FF2B5EF4-FFF2-40B4-BE49-F238E27FC236}">
                <a16:creationId xmlns:a16="http://schemas.microsoft.com/office/drawing/2014/main" id="{151A0AEC-82CA-40C2-9142-5B62ABD37529}"/>
              </a:ext>
            </a:extLst>
          </p:cNvPr>
          <p:cNvSpPr/>
          <p:nvPr/>
        </p:nvSpPr>
        <p:spPr>
          <a:xfrm>
            <a:off x="7368208" y="3176208"/>
            <a:ext cx="3425618" cy="276999"/>
          </a:xfrm>
          <a:prstGeom prst="rect">
            <a:avLst/>
          </a:prstGeom>
          <a:solidFill>
            <a:schemeClr val="bg1"/>
          </a:solidFill>
        </p:spPr>
        <p:txBody>
          <a:bodyPr wrap="none">
            <a:spAutoFit/>
          </a:bodyPr>
          <a:lstStyle/>
          <a:p>
            <a:r>
              <a:rPr lang="en-US" sz="1200" dirty="0">
                <a:solidFill>
                  <a:schemeClr val="accent5"/>
                </a:solidFill>
                <a:hlinkClick r:id="rId4">
                  <a:extLst>
                    <a:ext uri="{A12FA001-AC4F-418D-AE19-62706E023703}">
                      <ahyp:hlinkClr xmlns:ahyp="http://schemas.microsoft.com/office/drawing/2018/hyperlinkcolor" val="tx"/>
                    </a:ext>
                  </a:extLst>
                </a:hlinkClick>
              </a:rPr>
              <a:t>https://flaglerlive.com/100288/florida-evacuations/</a:t>
            </a:r>
            <a:endParaRPr lang="en-US" sz="1200" dirty="0">
              <a:solidFill>
                <a:schemeClr val="accent5"/>
              </a:solidFill>
            </a:endParaRPr>
          </a:p>
        </p:txBody>
      </p:sp>
      <p:sp>
        <p:nvSpPr>
          <p:cNvPr id="11" name="Rectangle 10">
            <a:extLst>
              <a:ext uri="{FF2B5EF4-FFF2-40B4-BE49-F238E27FC236}">
                <a16:creationId xmlns:a16="http://schemas.microsoft.com/office/drawing/2014/main" id="{95F6D6BC-D063-4251-B90C-31EE39026E98}"/>
              </a:ext>
            </a:extLst>
          </p:cNvPr>
          <p:cNvSpPr/>
          <p:nvPr/>
        </p:nvSpPr>
        <p:spPr>
          <a:xfrm>
            <a:off x="7274614" y="6273210"/>
            <a:ext cx="4079185" cy="461665"/>
          </a:xfrm>
          <a:prstGeom prst="rect">
            <a:avLst/>
          </a:prstGeom>
          <a:solidFill>
            <a:schemeClr val="bg1"/>
          </a:solidFill>
        </p:spPr>
        <p:txBody>
          <a:bodyPr wrap="square">
            <a:spAutoFit/>
          </a:bodyPr>
          <a:lstStyle/>
          <a:p>
            <a:r>
              <a:rPr lang="en-US" sz="1200" dirty="0">
                <a:hlinkClick r:id="rId5"/>
              </a:rPr>
              <a:t>https://www.firesafemarin.org/about/news/entry/wildfire-preparedness-week-day-6-go-create-an-evacuation-plan-1</a:t>
            </a:r>
            <a:endParaRPr lang="en-US" sz="1200" dirty="0"/>
          </a:p>
        </p:txBody>
      </p:sp>
    </p:spTree>
    <p:extLst>
      <p:ext uri="{BB962C8B-B14F-4D97-AF65-F5344CB8AC3E}">
        <p14:creationId xmlns:p14="http://schemas.microsoft.com/office/powerpoint/2010/main" val="335800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D559-4D7E-1B44-8032-EAEDA11DE720}"/>
              </a:ext>
            </a:extLst>
          </p:cNvPr>
          <p:cNvSpPr>
            <a:spLocks noGrp="1"/>
          </p:cNvSpPr>
          <p:nvPr>
            <p:ph type="title"/>
          </p:nvPr>
        </p:nvSpPr>
        <p:spPr>
          <a:xfrm>
            <a:off x="278927" y="84137"/>
            <a:ext cx="10515600" cy="1325563"/>
          </a:xfrm>
          <a:ln>
            <a:noFill/>
          </a:ln>
        </p:spPr>
        <p:txBody>
          <a:bodyPr/>
          <a:lstStyle/>
          <a:p>
            <a:r>
              <a:rPr lang="en-US" dirty="0">
                <a:ln>
                  <a:solidFill>
                    <a:schemeClr val="accent6"/>
                  </a:solidFill>
                </a:ln>
              </a:rPr>
              <a:t>Conclusions</a:t>
            </a:r>
          </a:p>
        </p:txBody>
      </p:sp>
      <p:sp>
        <p:nvSpPr>
          <p:cNvPr id="3" name="Content Placeholder 2">
            <a:extLst>
              <a:ext uri="{FF2B5EF4-FFF2-40B4-BE49-F238E27FC236}">
                <a16:creationId xmlns:a16="http://schemas.microsoft.com/office/drawing/2014/main" id="{8DDF8D22-5D88-7A42-8B89-86F4880B0A8A}"/>
              </a:ext>
            </a:extLst>
          </p:cNvPr>
          <p:cNvSpPr>
            <a:spLocks noGrp="1"/>
          </p:cNvSpPr>
          <p:nvPr>
            <p:ph idx="1"/>
          </p:nvPr>
        </p:nvSpPr>
        <p:spPr>
          <a:xfrm>
            <a:off x="838199" y="1193327"/>
            <a:ext cx="5296373" cy="5296373"/>
          </a:xfrm>
        </p:spPr>
        <p:txBody>
          <a:bodyPr>
            <a:normAutofit fontScale="85000" lnSpcReduction="20000"/>
          </a:bodyPr>
          <a:lstStyle/>
          <a:p>
            <a:r>
              <a:rPr lang="en-US" dirty="0"/>
              <a:t>Tornadoes are fast paced hazards which do not generally allow for safe evacuation</a:t>
            </a:r>
          </a:p>
          <a:p>
            <a:r>
              <a:rPr lang="en-US" dirty="0"/>
              <a:t>Tornado induced evacuations are rare but do occur in major metropolitan areas</a:t>
            </a:r>
          </a:p>
          <a:p>
            <a:pPr lvl="1"/>
            <a:r>
              <a:rPr lang="en-US" dirty="0"/>
              <a:t>May 31 in OKC was an anomaly</a:t>
            </a:r>
          </a:p>
          <a:p>
            <a:r>
              <a:rPr lang="en-US" dirty="0"/>
              <a:t>We need to continue to educate the public about the dangers of evacuation during a tornado</a:t>
            </a:r>
          </a:p>
          <a:p>
            <a:pPr lvl="1"/>
            <a:r>
              <a:rPr lang="en-US" dirty="0"/>
              <a:t>Garfield et al (2014) estimated a worst-case scenario fatality total for the El Reno tornado at 225 fatalities if it had hit closer to the city with such heavy traffic</a:t>
            </a:r>
          </a:p>
          <a:p>
            <a:r>
              <a:rPr lang="en-US" dirty="0"/>
              <a:t>Possibly suggesting people find a nearby residence they could shelter in if their home isn’t safe</a:t>
            </a:r>
          </a:p>
        </p:txBody>
      </p:sp>
      <p:pic>
        <p:nvPicPr>
          <p:cNvPr id="5" name="Picture 4">
            <a:extLst>
              <a:ext uri="{FF2B5EF4-FFF2-40B4-BE49-F238E27FC236}">
                <a16:creationId xmlns:a16="http://schemas.microsoft.com/office/drawing/2014/main" id="{61F303F7-9E5D-4EEE-98A2-94244E89DB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16700" y="880590"/>
            <a:ext cx="5296373" cy="5296373"/>
          </a:xfrm>
          <a:prstGeom prst="rect">
            <a:avLst/>
          </a:prstGeom>
        </p:spPr>
      </p:pic>
    </p:spTree>
    <p:extLst>
      <p:ext uri="{BB962C8B-B14F-4D97-AF65-F5344CB8AC3E}">
        <p14:creationId xmlns:p14="http://schemas.microsoft.com/office/powerpoint/2010/main" val="2580609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3D31-8F2B-437B-88A4-877E2B5A1895}"/>
              </a:ext>
            </a:extLst>
          </p:cNvPr>
          <p:cNvSpPr>
            <a:spLocks noGrp="1"/>
          </p:cNvSpPr>
          <p:nvPr>
            <p:ph type="title"/>
          </p:nvPr>
        </p:nvSpPr>
        <p:spPr>
          <a:xfrm>
            <a:off x="964372" y="3362739"/>
            <a:ext cx="9027767" cy="1713258"/>
          </a:xfrm>
          <a:noFill/>
        </p:spPr>
        <p:txBody>
          <a:bodyPr>
            <a:normAutofit/>
          </a:bodyPr>
          <a:lstStyle/>
          <a:p>
            <a:r>
              <a:rPr lang="en-US" b="1" dirty="0">
                <a:ln>
                  <a:solidFill>
                    <a:schemeClr val="accent6"/>
                  </a:solidFill>
                </a:ln>
              </a:rPr>
              <a:t>Study 2: Agent Based Model</a:t>
            </a:r>
          </a:p>
        </p:txBody>
      </p:sp>
    </p:spTree>
    <p:extLst>
      <p:ext uri="{BB962C8B-B14F-4D97-AF65-F5344CB8AC3E}">
        <p14:creationId xmlns:p14="http://schemas.microsoft.com/office/powerpoint/2010/main" val="68152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54AB-5BBC-4031-BBDF-260D8BC93048}"/>
              </a:ext>
            </a:extLst>
          </p:cNvPr>
          <p:cNvSpPr>
            <a:spLocks noGrp="1"/>
          </p:cNvSpPr>
          <p:nvPr>
            <p:ph type="title"/>
          </p:nvPr>
        </p:nvSpPr>
        <p:spPr>
          <a:noFill/>
        </p:spPr>
        <p:txBody>
          <a:bodyPr/>
          <a:lstStyle/>
          <a:p>
            <a:r>
              <a:rPr lang="en-US" b="1" dirty="0">
                <a:ln>
                  <a:solidFill>
                    <a:schemeClr val="accent6"/>
                  </a:solidFill>
                </a:ln>
              </a:rPr>
              <a:t>Agent Based Modeling and Travel Behavior</a:t>
            </a:r>
          </a:p>
        </p:txBody>
      </p:sp>
      <p:sp>
        <p:nvSpPr>
          <p:cNvPr id="3" name="Content Placeholder 2">
            <a:extLst>
              <a:ext uri="{FF2B5EF4-FFF2-40B4-BE49-F238E27FC236}">
                <a16:creationId xmlns:a16="http://schemas.microsoft.com/office/drawing/2014/main" id="{EA36A8EA-3797-4172-9D62-EFD4A9DD8A3C}"/>
              </a:ext>
            </a:extLst>
          </p:cNvPr>
          <p:cNvSpPr>
            <a:spLocks noGrp="1"/>
          </p:cNvSpPr>
          <p:nvPr>
            <p:ph idx="1"/>
          </p:nvPr>
        </p:nvSpPr>
        <p:spPr>
          <a:xfrm>
            <a:off x="546652" y="1690688"/>
            <a:ext cx="10515600" cy="4351338"/>
          </a:xfrm>
          <a:noFill/>
        </p:spPr>
        <p:txBody>
          <a:bodyPr>
            <a:normAutofit fontScale="92500" lnSpcReduction="10000"/>
          </a:bodyPr>
          <a:lstStyle/>
          <a:p>
            <a:r>
              <a:rPr lang="en-US" dirty="0"/>
              <a:t>Agent-based models (ABMs) simulate individual behavior as it is influenced by the environment and other individuals within the system (Grimm et al., 2006). </a:t>
            </a:r>
          </a:p>
          <a:p>
            <a:r>
              <a:rPr lang="en-US" dirty="0"/>
              <a:t>ABMs have been used in the hazards literature to simulate evacuation behavior during tsunamis (Mas, </a:t>
            </a:r>
            <a:r>
              <a:rPr lang="en-US" dirty="0" err="1"/>
              <a:t>Suppasri</a:t>
            </a:r>
            <a:r>
              <a:rPr lang="en-US" dirty="0"/>
              <a:t>, Imamura, &amp; </a:t>
            </a:r>
            <a:r>
              <a:rPr lang="en-US" dirty="0" err="1"/>
              <a:t>Koshimura</a:t>
            </a:r>
            <a:r>
              <a:rPr lang="en-US" dirty="0"/>
              <a:t>, 2012), hurricanes (Chen, </a:t>
            </a:r>
            <a:r>
              <a:rPr lang="en-US" dirty="0" err="1"/>
              <a:t>Meaker</a:t>
            </a:r>
            <a:r>
              <a:rPr lang="en-US" dirty="0"/>
              <a:t>, &amp; Zhan, 2006), and floods (Liu &amp; Lim, 2016)</a:t>
            </a:r>
          </a:p>
          <a:p>
            <a:r>
              <a:rPr lang="en-US" dirty="0"/>
              <a:t>Similarly an ABM could be used to assess travel behavior in response to tornado weather information</a:t>
            </a:r>
          </a:p>
          <a:p>
            <a:r>
              <a:rPr lang="en-US" dirty="0"/>
              <a:t>Such a model could be used to:</a:t>
            </a:r>
          </a:p>
          <a:p>
            <a:pPr lvl="1"/>
            <a:r>
              <a:rPr lang="en-US" dirty="0"/>
              <a:t>Determine the average time required for all agents to shelter/evacuate</a:t>
            </a:r>
          </a:p>
          <a:p>
            <a:pPr lvl="1"/>
            <a:r>
              <a:rPr lang="en-US" dirty="0"/>
              <a:t>Estimate simulated casualties based on the position of the agents relative to a simulated tornado and their sheltering status</a:t>
            </a:r>
          </a:p>
        </p:txBody>
      </p:sp>
    </p:spTree>
    <p:extLst>
      <p:ext uri="{BB962C8B-B14F-4D97-AF65-F5344CB8AC3E}">
        <p14:creationId xmlns:p14="http://schemas.microsoft.com/office/powerpoint/2010/main" val="3244738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114E-5080-4B50-B5FA-0F5FF720B401}"/>
              </a:ext>
            </a:extLst>
          </p:cNvPr>
          <p:cNvSpPr>
            <a:spLocks noGrp="1"/>
          </p:cNvSpPr>
          <p:nvPr>
            <p:ph type="title"/>
          </p:nvPr>
        </p:nvSpPr>
        <p:spPr/>
        <p:txBody>
          <a:bodyPr/>
          <a:lstStyle/>
          <a:p>
            <a:r>
              <a:rPr lang="en-US" dirty="0">
                <a:ln>
                  <a:solidFill>
                    <a:schemeClr val="accent6"/>
                  </a:solidFill>
                </a:ln>
              </a:rPr>
              <a:t>CHIME ABM Tornado Evacuation Model</a:t>
            </a:r>
          </a:p>
        </p:txBody>
      </p:sp>
      <p:sp>
        <p:nvSpPr>
          <p:cNvPr id="3" name="Content Placeholder 2">
            <a:extLst>
              <a:ext uri="{FF2B5EF4-FFF2-40B4-BE49-F238E27FC236}">
                <a16:creationId xmlns:a16="http://schemas.microsoft.com/office/drawing/2014/main" id="{CD287E4D-E2F7-416F-A553-BFB3A9B5F4F9}"/>
              </a:ext>
            </a:extLst>
          </p:cNvPr>
          <p:cNvSpPr>
            <a:spLocks noGrp="1"/>
          </p:cNvSpPr>
          <p:nvPr>
            <p:ph idx="1"/>
          </p:nvPr>
        </p:nvSpPr>
        <p:spPr/>
        <p:txBody>
          <a:bodyPr>
            <a:normAutofit/>
          </a:bodyPr>
          <a:lstStyle/>
          <a:p>
            <a:r>
              <a:rPr lang="en-US" dirty="0"/>
              <a:t>Agent Based Model</a:t>
            </a:r>
          </a:p>
          <a:p>
            <a:pPr lvl="1"/>
            <a:r>
              <a:rPr lang="en-US" dirty="0"/>
              <a:t>Written in </a:t>
            </a:r>
            <a:r>
              <a:rPr lang="en-US" dirty="0" err="1"/>
              <a:t>NetLogo</a:t>
            </a:r>
            <a:endParaRPr lang="en-US" dirty="0"/>
          </a:p>
          <a:p>
            <a:r>
              <a:rPr lang="en-US" dirty="0"/>
              <a:t>Simulates citizen movement (via road networks) in response to a tornado warning</a:t>
            </a:r>
          </a:p>
          <a:p>
            <a:r>
              <a:rPr lang="en-US" dirty="0"/>
              <a:t>Model is an adaptation of the CHIME ABM (Watts et al., 2019) hurricane evacuation model</a:t>
            </a:r>
          </a:p>
          <a:p>
            <a:pPr lvl="1"/>
            <a:r>
              <a:rPr lang="en-US" dirty="0"/>
              <a:t>Adjusted for use with tornado hazards</a:t>
            </a:r>
          </a:p>
          <a:p>
            <a:pPr lvl="1"/>
            <a:r>
              <a:rPr lang="en-US" dirty="0"/>
              <a:t>Physical evacuation component added</a:t>
            </a:r>
          </a:p>
          <a:p>
            <a:pPr lvl="2"/>
            <a:r>
              <a:rPr lang="en-US" dirty="0"/>
              <a:t>Adapted from Wang et al. (2016)’s Tsunami Evacuation Model</a:t>
            </a:r>
          </a:p>
          <a:p>
            <a:r>
              <a:rPr lang="en-US" dirty="0"/>
              <a:t>Developed for Norman, Oklahoma</a:t>
            </a:r>
          </a:p>
        </p:txBody>
      </p:sp>
    </p:spTree>
    <p:extLst>
      <p:ext uri="{BB962C8B-B14F-4D97-AF65-F5344CB8AC3E}">
        <p14:creationId xmlns:p14="http://schemas.microsoft.com/office/powerpoint/2010/main" val="4182624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6477-4FC1-4F2C-B368-EC19CC8B8A09}"/>
              </a:ext>
            </a:extLst>
          </p:cNvPr>
          <p:cNvSpPr>
            <a:spLocks noGrp="1"/>
          </p:cNvSpPr>
          <p:nvPr>
            <p:ph type="title"/>
          </p:nvPr>
        </p:nvSpPr>
        <p:spPr>
          <a:xfrm>
            <a:off x="223228" y="0"/>
            <a:ext cx="10515600" cy="1325563"/>
          </a:xfrm>
        </p:spPr>
        <p:txBody>
          <a:bodyPr/>
          <a:lstStyle/>
          <a:p>
            <a:r>
              <a:rPr lang="en-US" dirty="0">
                <a:ln>
                  <a:solidFill>
                    <a:schemeClr val="accent6"/>
                  </a:solidFill>
                </a:ln>
              </a:rPr>
              <a:t>CHIME ABM Hurricane Evacuation Model</a:t>
            </a:r>
          </a:p>
        </p:txBody>
      </p:sp>
      <p:pic>
        <p:nvPicPr>
          <p:cNvPr id="5" name="Picture 4">
            <a:extLst>
              <a:ext uri="{FF2B5EF4-FFF2-40B4-BE49-F238E27FC236}">
                <a16:creationId xmlns:a16="http://schemas.microsoft.com/office/drawing/2014/main" id="{2D61AF40-A08B-4226-86F3-29A938EF702E}"/>
              </a:ext>
            </a:extLst>
          </p:cNvPr>
          <p:cNvPicPr>
            <a:picLocks noChangeAspect="1"/>
          </p:cNvPicPr>
          <p:nvPr/>
        </p:nvPicPr>
        <p:blipFill>
          <a:blip r:embed="rId2"/>
          <a:stretch>
            <a:fillRect/>
          </a:stretch>
        </p:blipFill>
        <p:spPr>
          <a:xfrm>
            <a:off x="6000501" y="2055845"/>
            <a:ext cx="6078828" cy="4552545"/>
          </a:xfrm>
          <a:prstGeom prst="rect">
            <a:avLst/>
          </a:prstGeom>
        </p:spPr>
      </p:pic>
      <p:pic>
        <p:nvPicPr>
          <p:cNvPr id="7" name="Picture 6">
            <a:extLst>
              <a:ext uri="{FF2B5EF4-FFF2-40B4-BE49-F238E27FC236}">
                <a16:creationId xmlns:a16="http://schemas.microsoft.com/office/drawing/2014/main" id="{9BB37178-21E7-4CB0-9DF7-221ACAA27E5B}"/>
              </a:ext>
            </a:extLst>
          </p:cNvPr>
          <p:cNvPicPr>
            <a:picLocks noChangeAspect="1"/>
          </p:cNvPicPr>
          <p:nvPr/>
        </p:nvPicPr>
        <p:blipFill>
          <a:blip r:embed="rId3"/>
          <a:stretch>
            <a:fillRect/>
          </a:stretch>
        </p:blipFill>
        <p:spPr>
          <a:xfrm>
            <a:off x="315637" y="2055844"/>
            <a:ext cx="5574305" cy="4552545"/>
          </a:xfrm>
          <a:prstGeom prst="rect">
            <a:avLst/>
          </a:prstGeom>
        </p:spPr>
      </p:pic>
      <p:sp>
        <p:nvSpPr>
          <p:cNvPr id="12" name="Content Placeholder 2">
            <a:extLst>
              <a:ext uri="{FF2B5EF4-FFF2-40B4-BE49-F238E27FC236}">
                <a16:creationId xmlns:a16="http://schemas.microsoft.com/office/drawing/2014/main" id="{4CEE055D-7B4F-4626-B9D0-A7CBEEDA9563}"/>
              </a:ext>
            </a:extLst>
          </p:cNvPr>
          <p:cNvSpPr>
            <a:spLocks noGrp="1"/>
          </p:cNvSpPr>
          <p:nvPr>
            <p:ph idx="1"/>
          </p:nvPr>
        </p:nvSpPr>
        <p:spPr>
          <a:xfrm>
            <a:off x="167948" y="1076596"/>
            <a:ext cx="10626159" cy="1705516"/>
          </a:xfrm>
        </p:spPr>
        <p:txBody>
          <a:bodyPr>
            <a:normAutofit/>
          </a:bodyPr>
          <a:lstStyle/>
          <a:p>
            <a:r>
              <a:rPr lang="en-US" dirty="0"/>
              <a:t>Part of a larger study on hazard communication in the modern information environment (</a:t>
            </a:r>
            <a:r>
              <a:rPr lang="en-US" dirty="0" err="1"/>
              <a:t>Morss</a:t>
            </a:r>
            <a:r>
              <a:rPr lang="en-US" dirty="0"/>
              <a:t> et al., 2017)</a:t>
            </a:r>
          </a:p>
        </p:txBody>
      </p:sp>
    </p:spTree>
    <p:extLst>
      <p:ext uri="{BB962C8B-B14F-4D97-AF65-F5344CB8AC3E}">
        <p14:creationId xmlns:p14="http://schemas.microsoft.com/office/powerpoint/2010/main" val="316002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5C6A-BF8D-40FA-8EB4-A9070617F2D1}"/>
              </a:ext>
            </a:extLst>
          </p:cNvPr>
          <p:cNvSpPr>
            <a:spLocks noGrp="1"/>
          </p:cNvSpPr>
          <p:nvPr>
            <p:ph type="title"/>
          </p:nvPr>
        </p:nvSpPr>
        <p:spPr/>
        <p:txBody>
          <a:bodyPr/>
          <a:lstStyle/>
          <a:p>
            <a:r>
              <a:rPr lang="en-US" dirty="0">
                <a:ln>
                  <a:solidFill>
                    <a:schemeClr val="accent6"/>
                  </a:solidFill>
                </a:ln>
              </a:rPr>
              <a:t>Tsunami Evacuation Model</a:t>
            </a:r>
          </a:p>
        </p:txBody>
      </p:sp>
      <p:pic>
        <p:nvPicPr>
          <p:cNvPr id="5" name="Picture 4">
            <a:extLst>
              <a:ext uri="{FF2B5EF4-FFF2-40B4-BE49-F238E27FC236}">
                <a16:creationId xmlns:a16="http://schemas.microsoft.com/office/drawing/2014/main" id="{B872313D-A345-4262-B55F-7613443171EF}"/>
              </a:ext>
            </a:extLst>
          </p:cNvPr>
          <p:cNvPicPr>
            <a:picLocks noChangeAspect="1"/>
          </p:cNvPicPr>
          <p:nvPr/>
        </p:nvPicPr>
        <p:blipFill>
          <a:blip r:embed="rId2"/>
          <a:stretch>
            <a:fillRect/>
          </a:stretch>
        </p:blipFill>
        <p:spPr>
          <a:xfrm>
            <a:off x="1378039" y="1578583"/>
            <a:ext cx="8216721" cy="5123234"/>
          </a:xfrm>
          <a:prstGeom prst="rect">
            <a:avLst/>
          </a:prstGeom>
        </p:spPr>
      </p:pic>
    </p:spTree>
    <p:extLst>
      <p:ext uri="{BB962C8B-B14F-4D97-AF65-F5344CB8AC3E}">
        <p14:creationId xmlns:p14="http://schemas.microsoft.com/office/powerpoint/2010/main" val="358489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9159-0A6F-49C1-B495-1804832B750C}"/>
              </a:ext>
            </a:extLst>
          </p:cNvPr>
          <p:cNvSpPr>
            <a:spLocks noGrp="1"/>
          </p:cNvSpPr>
          <p:nvPr>
            <p:ph type="title"/>
          </p:nvPr>
        </p:nvSpPr>
        <p:spPr/>
        <p:txBody>
          <a:bodyPr/>
          <a:lstStyle/>
          <a:p>
            <a:r>
              <a:rPr lang="en-US" dirty="0">
                <a:ln>
                  <a:solidFill>
                    <a:schemeClr val="accent6"/>
                  </a:solidFill>
                </a:ln>
              </a:rPr>
              <a:t>Data Sources</a:t>
            </a:r>
          </a:p>
        </p:txBody>
      </p:sp>
      <p:sp>
        <p:nvSpPr>
          <p:cNvPr id="3" name="Content Placeholder 2">
            <a:extLst>
              <a:ext uri="{FF2B5EF4-FFF2-40B4-BE49-F238E27FC236}">
                <a16:creationId xmlns:a16="http://schemas.microsoft.com/office/drawing/2014/main" id="{7EA570C5-C044-4960-B1FD-FA230E3D3FD3}"/>
              </a:ext>
            </a:extLst>
          </p:cNvPr>
          <p:cNvSpPr>
            <a:spLocks noGrp="1"/>
          </p:cNvSpPr>
          <p:nvPr>
            <p:ph idx="1"/>
          </p:nvPr>
        </p:nvSpPr>
        <p:spPr/>
        <p:txBody>
          <a:bodyPr>
            <a:normAutofit fontScale="92500" lnSpcReduction="20000"/>
          </a:bodyPr>
          <a:lstStyle/>
          <a:p>
            <a:r>
              <a:rPr lang="en-US" dirty="0"/>
              <a:t>Demographics for Norman, Oklahoma (ACS, 2019)</a:t>
            </a:r>
          </a:p>
          <a:p>
            <a:r>
              <a:rPr lang="en-US" dirty="0"/>
              <a:t>Street center lines (City of Norman, 2020)</a:t>
            </a:r>
          </a:p>
          <a:p>
            <a:pPr lvl="1"/>
            <a:r>
              <a:rPr lang="en-US" dirty="0"/>
              <a:t>Speed Limits</a:t>
            </a:r>
          </a:p>
          <a:p>
            <a:pPr lvl="1"/>
            <a:r>
              <a:rPr lang="en-US" dirty="0"/>
              <a:t>Number of Lanes</a:t>
            </a:r>
          </a:p>
          <a:p>
            <a:r>
              <a:rPr lang="en-US" dirty="0"/>
              <a:t>Traffic signal locations (City of Norman, 2020)</a:t>
            </a:r>
          </a:p>
          <a:p>
            <a:r>
              <a:rPr lang="en-US" dirty="0"/>
              <a:t>Stop sign locations (City of Norman, 2020)</a:t>
            </a:r>
          </a:p>
          <a:p>
            <a:r>
              <a:rPr lang="en-US" dirty="0"/>
              <a:t>Building footprints (City of Norman, 2020)</a:t>
            </a:r>
          </a:p>
          <a:p>
            <a:r>
              <a:rPr lang="en-US" dirty="0"/>
              <a:t>Severe Weather and Society Survey (</a:t>
            </a:r>
            <a:r>
              <a:rPr lang="en-US" dirty="0" err="1"/>
              <a:t>Ripberger</a:t>
            </a:r>
            <a:r>
              <a:rPr lang="en-US" dirty="0"/>
              <a:t> et al., 2020)</a:t>
            </a:r>
          </a:p>
          <a:p>
            <a:pPr lvl="1"/>
            <a:r>
              <a:rPr lang="en-US" dirty="0"/>
              <a:t>Demographics</a:t>
            </a:r>
          </a:p>
          <a:p>
            <a:pPr lvl="1"/>
            <a:r>
              <a:rPr lang="en-US" dirty="0"/>
              <a:t>Severe weather warning reception and comprehension</a:t>
            </a:r>
          </a:p>
          <a:p>
            <a:pPr lvl="1"/>
            <a:r>
              <a:rPr lang="en-US" dirty="0"/>
              <a:t>Protective action plans and past actions</a:t>
            </a:r>
          </a:p>
          <a:p>
            <a:pPr lvl="1"/>
            <a:r>
              <a:rPr lang="en-US" dirty="0"/>
              <a:t>Trust in weather information sources</a:t>
            </a:r>
          </a:p>
          <a:p>
            <a:endParaRPr lang="en-US" dirty="0"/>
          </a:p>
        </p:txBody>
      </p:sp>
    </p:spTree>
    <p:extLst>
      <p:ext uri="{BB962C8B-B14F-4D97-AF65-F5344CB8AC3E}">
        <p14:creationId xmlns:p14="http://schemas.microsoft.com/office/powerpoint/2010/main" val="3666498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F9A1-80B4-478A-8A32-88F5DE02EDE8}"/>
              </a:ext>
            </a:extLst>
          </p:cNvPr>
          <p:cNvSpPr>
            <a:spLocks noGrp="1"/>
          </p:cNvSpPr>
          <p:nvPr>
            <p:ph type="title"/>
          </p:nvPr>
        </p:nvSpPr>
        <p:spPr>
          <a:noFill/>
        </p:spPr>
        <p:txBody>
          <a:bodyPr/>
          <a:lstStyle/>
          <a:p>
            <a:r>
              <a:rPr lang="en-US" b="1" dirty="0">
                <a:ln>
                  <a:solidFill>
                    <a:schemeClr val="accent6"/>
                  </a:solidFill>
                </a:ln>
              </a:rPr>
              <a:t>Model Simulations</a:t>
            </a:r>
          </a:p>
        </p:txBody>
      </p:sp>
      <p:sp>
        <p:nvSpPr>
          <p:cNvPr id="3" name="Content Placeholder 2">
            <a:extLst>
              <a:ext uri="{FF2B5EF4-FFF2-40B4-BE49-F238E27FC236}">
                <a16:creationId xmlns:a16="http://schemas.microsoft.com/office/drawing/2014/main" id="{00CC7256-2F7D-4BBF-857B-96A0107C4B32}"/>
              </a:ext>
            </a:extLst>
          </p:cNvPr>
          <p:cNvSpPr>
            <a:spLocks noGrp="1"/>
          </p:cNvSpPr>
          <p:nvPr>
            <p:ph idx="1"/>
          </p:nvPr>
        </p:nvSpPr>
        <p:spPr>
          <a:noFill/>
        </p:spPr>
        <p:txBody>
          <a:bodyPr>
            <a:normAutofit/>
          </a:bodyPr>
          <a:lstStyle/>
          <a:p>
            <a:pPr marL="514350" indent="-514350">
              <a:buFont typeface="+mj-lt"/>
              <a:buAutoNum type="arabicPeriod"/>
            </a:pPr>
            <a:r>
              <a:rPr lang="en-US" dirty="0"/>
              <a:t>Tornado warning is issued</a:t>
            </a:r>
          </a:p>
          <a:p>
            <a:pPr marL="514350" indent="-514350">
              <a:buFont typeface="+mj-lt"/>
              <a:buAutoNum type="arabicPeriod"/>
            </a:pPr>
            <a:r>
              <a:rPr lang="en-US" dirty="0"/>
              <a:t>Citizens collect information about warning</a:t>
            </a:r>
          </a:p>
          <a:p>
            <a:pPr marL="514350" indent="-514350">
              <a:buFont typeface="+mj-lt"/>
              <a:buAutoNum type="arabicPeriod"/>
            </a:pPr>
            <a:r>
              <a:rPr lang="en-US" dirty="0"/>
              <a:t>Make protective action decision</a:t>
            </a:r>
          </a:p>
          <a:p>
            <a:pPr marL="514350" indent="-514350">
              <a:buFont typeface="+mj-lt"/>
              <a:buAutoNum type="arabicPeriod"/>
            </a:pPr>
            <a:r>
              <a:rPr lang="en-US" dirty="0"/>
              <a:t>If taking protective action, travel to shelter or evacuation point</a:t>
            </a:r>
          </a:p>
          <a:p>
            <a:pPr marL="514350" indent="-514350">
              <a:buFont typeface="+mj-lt"/>
              <a:buAutoNum type="arabicPeriod"/>
            </a:pPr>
            <a:r>
              <a:rPr lang="en-US" dirty="0"/>
              <a:t>If not taking protective action, check for an updated forecast later and re-assess</a:t>
            </a:r>
          </a:p>
        </p:txBody>
      </p:sp>
    </p:spTree>
    <p:extLst>
      <p:ext uri="{BB962C8B-B14F-4D97-AF65-F5344CB8AC3E}">
        <p14:creationId xmlns:p14="http://schemas.microsoft.com/office/powerpoint/2010/main" val="3773770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2F37-032A-4E16-89E3-122D06100DB2}"/>
              </a:ext>
            </a:extLst>
          </p:cNvPr>
          <p:cNvSpPr>
            <a:spLocks noGrp="1"/>
          </p:cNvSpPr>
          <p:nvPr>
            <p:ph type="title"/>
          </p:nvPr>
        </p:nvSpPr>
        <p:spPr/>
        <p:txBody>
          <a:bodyPr/>
          <a:lstStyle/>
          <a:p>
            <a:r>
              <a:rPr lang="en-US" dirty="0">
                <a:ln>
                  <a:solidFill>
                    <a:schemeClr val="accent6"/>
                  </a:solidFill>
                </a:ln>
              </a:rPr>
              <a:t>Agent Typology</a:t>
            </a:r>
          </a:p>
        </p:txBody>
      </p:sp>
      <p:sp>
        <p:nvSpPr>
          <p:cNvPr id="3" name="Content Placeholder 2">
            <a:extLst>
              <a:ext uri="{FF2B5EF4-FFF2-40B4-BE49-F238E27FC236}">
                <a16:creationId xmlns:a16="http://schemas.microsoft.com/office/drawing/2014/main" id="{05C9EAE7-81BA-4116-B62C-FB93128172D3}"/>
              </a:ext>
            </a:extLst>
          </p:cNvPr>
          <p:cNvSpPr>
            <a:spLocks noGrp="1"/>
          </p:cNvSpPr>
          <p:nvPr>
            <p:ph idx="1"/>
          </p:nvPr>
        </p:nvSpPr>
        <p:spPr>
          <a:xfrm>
            <a:off x="838199" y="1587500"/>
            <a:ext cx="7303851" cy="5041899"/>
          </a:xfrm>
        </p:spPr>
        <p:txBody>
          <a:bodyPr>
            <a:normAutofit fontScale="85000" lnSpcReduction="20000"/>
          </a:bodyPr>
          <a:lstStyle/>
          <a:p>
            <a:r>
              <a:rPr lang="en-US" dirty="0"/>
              <a:t>Storm Agent</a:t>
            </a:r>
          </a:p>
          <a:p>
            <a:pPr lvl="1"/>
            <a:r>
              <a:rPr lang="en-US" dirty="0"/>
              <a:t>Tasks: Simulated tornado wind field</a:t>
            </a:r>
          </a:p>
          <a:p>
            <a:r>
              <a:rPr lang="en-US" dirty="0"/>
              <a:t>Forecaster Agents</a:t>
            </a:r>
          </a:p>
          <a:p>
            <a:pPr lvl="1"/>
            <a:r>
              <a:rPr lang="en-US" dirty="0"/>
              <a:t>Tasks: Read in warnings from NWS</a:t>
            </a:r>
          </a:p>
          <a:p>
            <a:r>
              <a:rPr lang="en-US" dirty="0"/>
              <a:t>Broadcaster Agents</a:t>
            </a:r>
          </a:p>
          <a:p>
            <a:pPr lvl="1"/>
            <a:r>
              <a:rPr lang="en-US" dirty="0"/>
              <a:t>Types: TV, Radio, NOAA Weather Radio</a:t>
            </a:r>
          </a:p>
          <a:p>
            <a:pPr lvl="1"/>
            <a:r>
              <a:rPr lang="en-US" dirty="0"/>
              <a:t>Tasks: Provide weather information to citizens</a:t>
            </a:r>
          </a:p>
          <a:p>
            <a:r>
              <a:rPr lang="en-US" dirty="0"/>
              <a:t>New Media Agents</a:t>
            </a:r>
          </a:p>
          <a:p>
            <a:pPr lvl="1"/>
            <a:r>
              <a:rPr lang="en-US" dirty="0"/>
              <a:t>Types: Social Media, Web and Mobile Apps, Mobile Alerts</a:t>
            </a:r>
          </a:p>
          <a:p>
            <a:pPr lvl="1"/>
            <a:r>
              <a:rPr lang="en-US" dirty="0"/>
              <a:t>Tasks: Provide weather information to citizens</a:t>
            </a:r>
          </a:p>
          <a:p>
            <a:r>
              <a:rPr lang="en-US" dirty="0"/>
              <a:t>Emergency Managers Agents</a:t>
            </a:r>
          </a:p>
          <a:p>
            <a:pPr lvl="1"/>
            <a:r>
              <a:rPr lang="en-US" dirty="0"/>
              <a:t>Tasks: Activate sirens</a:t>
            </a:r>
          </a:p>
          <a:p>
            <a:r>
              <a:rPr lang="en-US" dirty="0"/>
              <a:t>Citizen Agents</a:t>
            </a:r>
          </a:p>
          <a:p>
            <a:pPr lvl="1"/>
            <a:r>
              <a:rPr lang="en-US" dirty="0"/>
              <a:t>Tasks: Share weather information with other agents &amp; make decisions regarding protective actions</a:t>
            </a:r>
          </a:p>
          <a:p>
            <a:endParaRPr lang="en-US" dirty="0"/>
          </a:p>
        </p:txBody>
      </p:sp>
      <p:pic>
        <p:nvPicPr>
          <p:cNvPr id="5" name="Picture 4">
            <a:extLst>
              <a:ext uri="{FF2B5EF4-FFF2-40B4-BE49-F238E27FC236}">
                <a16:creationId xmlns:a16="http://schemas.microsoft.com/office/drawing/2014/main" id="{B119AE1F-BE49-4AB2-8D7A-D6FF4E58F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075" y="4791722"/>
            <a:ext cx="2528084" cy="1424154"/>
          </a:xfrm>
          <a:prstGeom prst="rect">
            <a:avLst/>
          </a:prstGeom>
        </p:spPr>
      </p:pic>
      <p:pic>
        <p:nvPicPr>
          <p:cNvPr id="9" name="Picture 8">
            <a:extLst>
              <a:ext uri="{FF2B5EF4-FFF2-40B4-BE49-F238E27FC236}">
                <a16:creationId xmlns:a16="http://schemas.microsoft.com/office/drawing/2014/main" id="{03246FAF-FB13-403D-90B3-5BC5F2235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128" y="2419982"/>
            <a:ext cx="2376978" cy="1585444"/>
          </a:xfrm>
          <a:prstGeom prst="rect">
            <a:avLst/>
          </a:prstGeom>
        </p:spPr>
      </p:pic>
      <p:pic>
        <p:nvPicPr>
          <p:cNvPr id="11" name="Picture 10">
            <a:extLst>
              <a:ext uri="{FF2B5EF4-FFF2-40B4-BE49-F238E27FC236}">
                <a16:creationId xmlns:a16="http://schemas.microsoft.com/office/drawing/2014/main" id="{DF2464EE-3B5D-465B-A5F2-AF490D6CA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5128" y="449605"/>
            <a:ext cx="2331978" cy="1345372"/>
          </a:xfrm>
          <a:prstGeom prst="rect">
            <a:avLst/>
          </a:prstGeom>
        </p:spPr>
      </p:pic>
      <p:sp>
        <p:nvSpPr>
          <p:cNvPr id="13" name="Rectangle 12">
            <a:extLst>
              <a:ext uri="{FF2B5EF4-FFF2-40B4-BE49-F238E27FC236}">
                <a16:creationId xmlns:a16="http://schemas.microsoft.com/office/drawing/2014/main" id="{075FA667-94FE-4D52-9525-C415D83A39E8}"/>
              </a:ext>
            </a:extLst>
          </p:cNvPr>
          <p:cNvSpPr/>
          <p:nvPr/>
        </p:nvSpPr>
        <p:spPr>
          <a:xfrm>
            <a:off x="8747075" y="1879457"/>
            <a:ext cx="1949573" cy="215444"/>
          </a:xfrm>
          <a:prstGeom prst="rect">
            <a:avLst/>
          </a:prstGeom>
        </p:spPr>
        <p:txBody>
          <a:bodyPr wrap="none">
            <a:spAutoFit/>
          </a:bodyPr>
          <a:lstStyle/>
          <a:p>
            <a:r>
              <a:rPr lang="en-US" sz="800" dirty="0">
                <a:hlinkClick r:id="rId5"/>
              </a:rPr>
              <a:t>https://www.weather.gov/safety/tornado</a:t>
            </a:r>
            <a:endParaRPr lang="en-US" sz="800" dirty="0"/>
          </a:p>
        </p:txBody>
      </p:sp>
      <p:sp>
        <p:nvSpPr>
          <p:cNvPr id="15" name="Rectangle 14">
            <a:extLst>
              <a:ext uri="{FF2B5EF4-FFF2-40B4-BE49-F238E27FC236}">
                <a16:creationId xmlns:a16="http://schemas.microsoft.com/office/drawing/2014/main" id="{9F6D00C0-E7A7-47DA-938F-E3848D1926F9}"/>
              </a:ext>
            </a:extLst>
          </p:cNvPr>
          <p:cNvSpPr/>
          <p:nvPr/>
        </p:nvSpPr>
        <p:spPr>
          <a:xfrm>
            <a:off x="8607582" y="6277431"/>
            <a:ext cx="4412974" cy="215444"/>
          </a:xfrm>
          <a:prstGeom prst="rect">
            <a:avLst/>
          </a:prstGeom>
        </p:spPr>
        <p:txBody>
          <a:bodyPr wrap="square">
            <a:spAutoFit/>
          </a:bodyPr>
          <a:lstStyle/>
          <a:p>
            <a:r>
              <a:rPr lang="en-US" sz="800" dirty="0">
                <a:hlinkClick r:id="rId6"/>
              </a:rPr>
              <a:t>https://wbhm.org/feature/2017/a-tv-meteorologist-like-no-other/</a:t>
            </a:r>
            <a:endParaRPr lang="en-US" sz="800" dirty="0"/>
          </a:p>
        </p:txBody>
      </p:sp>
      <p:sp>
        <p:nvSpPr>
          <p:cNvPr id="17" name="Rectangle 16">
            <a:extLst>
              <a:ext uri="{FF2B5EF4-FFF2-40B4-BE49-F238E27FC236}">
                <a16:creationId xmlns:a16="http://schemas.microsoft.com/office/drawing/2014/main" id="{A694C4C0-AB65-48EB-94F9-FFF8B6D13535}"/>
              </a:ext>
            </a:extLst>
          </p:cNvPr>
          <p:cNvSpPr/>
          <p:nvPr/>
        </p:nvSpPr>
        <p:spPr>
          <a:xfrm>
            <a:off x="8703287" y="4045656"/>
            <a:ext cx="2615660" cy="584775"/>
          </a:xfrm>
          <a:prstGeom prst="rect">
            <a:avLst/>
          </a:prstGeom>
        </p:spPr>
        <p:txBody>
          <a:bodyPr wrap="square">
            <a:spAutoFit/>
          </a:bodyPr>
          <a:lstStyle/>
          <a:p>
            <a:r>
              <a:rPr lang="en-US" sz="800" dirty="0">
                <a:hlinkClick r:id="rId7"/>
              </a:rPr>
              <a:t>https://www.hstoday.us/subject-matter-areas/emergency-preparedness/how-emergency-managers-can-meet-challenges-of-increasingly-complex-threat-climate/</a:t>
            </a:r>
            <a:endParaRPr lang="en-US" sz="800" dirty="0"/>
          </a:p>
        </p:txBody>
      </p:sp>
    </p:spTree>
    <p:extLst>
      <p:ext uri="{BB962C8B-B14F-4D97-AF65-F5344CB8AC3E}">
        <p14:creationId xmlns:p14="http://schemas.microsoft.com/office/powerpoint/2010/main" val="1086512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2D2F-1E69-4502-A512-CCDD0D54273F}"/>
              </a:ext>
            </a:extLst>
          </p:cNvPr>
          <p:cNvSpPr>
            <a:spLocks noGrp="1"/>
          </p:cNvSpPr>
          <p:nvPr>
            <p:ph type="title"/>
          </p:nvPr>
        </p:nvSpPr>
        <p:spPr/>
        <p:txBody>
          <a:bodyPr/>
          <a:lstStyle/>
          <a:p>
            <a:r>
              <a:rPr lang="en-US" dirty="0">
                <a:ln>
                  <a:solidFill>
                    <a:schemeClr val="accent6"/>
                  </a:solidFill>
                </a:ln>
              </a:rPr>
              <a:t>Protective Action Decision Making</a:t>
            </a:r>
          </a:p>
        </p:txBody>
      </p:sp>
      <p:sp>
        <p:nvSpPr>
          <p:cNvPr id="3" name="Content Placeholder 2">
            <a:extLst>
              <a:ext uri="{FF2B5EF4-FFF2-40B4-BE49-F238E27FC236}">
                <a16:creationId xmlns:a16="http://schemas.microsoft.com/office/drawing/2014/main" id="{EE7C82A4-75E1-4BDD-8F2C-0406B7B515E9}"/>
              </a:ext>
            </a:extLst>
          </p:cNvPr>
          <p:cNvSpPr>
            <a:spLocks noGrp="1"/>
          </p:cNvSpPr>
          <p:nvPr>
            <p:ph idx="1"/>
          </p:nvPr>
        </p:nvSpPr>
        <p:spPr/>
        <p:txBody>
          <a:bodyPr>
            <a:normAutofit fontScale="92500" lnSpcReduction="10000"/>
          </a:bodyPr>
          <a:lstStyle/>
          <a:p>
            <a:r>
              <a:rPr lang="en-US" dirty="0"/>
              <a:t>Based on Watts et al. (2019)</a:t>
            </a:r>
          </a:p>
          <a:p>
            <a:pPr lvl="1"/>
            <a:r>
              <a:rPr lang="en-US" dirty="0"/>
              <a:t>Citizen receives warning information from media, sirens, social network, and environmental cues</a:t>
            </a:r>
          </a:p>
          <a:p>
            <a:pPr lvl="2"/>
            <a:r>
              <a:rPr lang="en-US" dirty="0"/>
              <a:t>Collects information from all available sources based on the location and technology ownership</a:t>
            </a:r>
          </a:p>
          <a:p>
            <a:pPr lvl="1"/>
            <a:r>
              <a:rPr lang="en-US" dirty="0"/>
              <a:t>Citizen attempts to process and comprehend warning information</a:t>
            </a:r>
          </a:p>
          <a:p>
            <a:pPr lvl="2"/>
            <a:r>
              <a:rPr lang="en-US" dirty="0"/>
              <a:t>Probability of reception and comprehension based on logistic regression using survey data?</a:t>
            </a:r>
          </a:p>
          <a:p>
            <a:pPr lvl="1"/>
            <a:r>
              <a:rPr lang="en-US" dirty="0"/>
              <a:t>Citizen decides whether to take protective action</a:t>
            </a:r>
          </a:p>
          <a:p>
            <a:pPr lvl="2"/>
            <a:r>
              <a:rPr lang="en-US" dirty="0"/>
              <a:t>Assesses risk based on distance from storm and its intensity</a:t>
            </a:r>
          </a:p>
          <a:p>
            <a:pPr lvl="2"/>
            <a:r>
              <a:rPr lang="en-US" dirty="0"/>
              <a:t>Compares risk to an internal threshold based on their likelihood to take protective action</a:t>
            </a:r>
          </a:p>
          <a:p>
            <a:pPr lvl="1"/>
            <a:r>
              <a:rPr lang="en-US" dirty="0"/>
              <a:t>If protective action is taken, decide to shelter or evacuate</a:t>
            </a:r>
          </a:p>
          <a:p>
            <a:pPr lvl="2"/>
            <a:r>
              <a:rPr lang="en-US" dirty="0"/>
              <a:t>Probability of evacuation will be based on the scariness of the messaging</a:t>
            </a:r>
          </a:p>
          <a:p>
            <a:pPr lvl="1"/>
            <a:r>
              <a:rPr lang="en-US" dirty="0"/>
              <a:t>Travel to chosen destination (evacuation point or shelter choice)</a:t>
            </a:r>
          </a:p>
          <a:p>
            <a:endParaRPr lang="en-US" dirty="0"/>
          </a:p>
        </p:txBody>
      </p:sp>
    </p:spTree>
    <p:extLst>
      <p:ext uri="{BB962C8B-B14F-4D97-AF65-F5344CB8AC3E}">
        <p14:creationId xmlns:p14="http://schemas.microsoft.com/office/powerpoint/2010/main" val="344011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CB3D-1D92-485A-A4CE-7172117A1C13}"/>
              </a:ext>
            </a:extLst>
          </p:cNvPr>
          <p:cNvSpPr>
            <a:spLocks noGrp="1"/>
          </p:cNvSpPr>
          <p:nvPr>
            <p:ph type="title"/>
          </p:nvPr>
        </p:nvSpPr>
        <p:spPr>
          <a:xfrm>
            <a:off x="347479" y="292928"/>
            <a:ext cx="7299023" cy="1325563"/>
          </a:xfrm>
          <a:noFill/>
        </p:spPr>
        <p:txBody>
          <a:bodyPr>
            <a:normAutofit/>
          </a:bodyPr>
          <a:lstStyle/>
          <a:p>
            <a:r>
              <a:rPr lang="en-US" b="1" dirty="0">
                <a:ln>
                  <a:solidFill>
                    <a:schemeClr val="accent6"/>
                  </a:solidFill>
                </a:ln>
              </a:rPr>
              <a:t>General Recommendations for Tornado Safety</a:t>
            </a:r>
          </a:p>
        </p:txBody>
      </p:sp>
      <p:sp>
        <p:nvSpPr>
          <p:cNvPr id="3" name="Content Placeholder 2">
            <a:extLst>
              <a:ext uri="{FF2B5EF4-FFF2-40B4-BE49-F238E27FC236}">
                <a16:creationId xmlns:a16="http://schemas.microsoft.com/office/drawing/2014/main" id="{7D5B47F7-FC61-419C-9A16-ED664EE16EB8}"/>
              </a:ext>
            </a:extLst>
          </p:cNvPr>
          <p:cNvSpPr>
            <a:spLocks noGrp="1"/>
          </p:cNvSpPr>
          <p:nvPr>
            <p:ph idx="1"/>
          </p:nvPr>
        </p:nvSpPr>
        <p:spPr>
          <a:xfrm>
            <a:off x="347480" y="1970294"/>
            <a:ext cx="7299024" cy="4594778"/>
          </a:xfrm>
          <a:noFill/>
        </p:spPr>
        <p:txBody>
          <a:bodyPr>
            <a:normAutofit lnSpcReduction="10000"/>
          </a:bodyPr>
          <a:lstStyle/>
          <a:p>
            <a:r>
              <a:rPr lang="en-US" dirty="0"/>
              <a:t>If you are in a sturdy building do not leave (Farley, 2007; Edwards, 2018)</a:t>
            </a:r>
          </a:p>
          <a:p>
            <a:pPr lvl="1"/>
            <a:r>
              <a:rPr lang="en-US" dirty="0"/>
              <a:t>Go to basement/safe room shelter or interior room/hallway on lowest level</a:t>
            </a:r>
          </a:p>
          <a:p>
            <a:r>
              <a:rPr lang="en-US" dirty="0"/>
              <a:t>If you are in a mobile home leave and find nearest sturdy building</a:t>
            </a:r>
          </a:p>
          <a:p>
            <a:r>
              <a:rPr lang="en-US" dirty="0"/>
              <a:t>If you are in a vehicle</a:t>
            </a:r>
          </a:p>
          <a:p>
            <a:pPr lvl="1"/>
            <a:r>
              <a:rPr lang="en-US" dirty="0"/>
              <a:t>Drive to near nearest sturdy building</a:t>
            </a:r>
          </a:p>
          <a:p>
            <a:pPr lvl="1"/>
            <a:r>
              <a:rPr lang="en-US" dirty="0"/>
              <a:t>If debris hits vehicle</a:t>
            </a:r>
          </a:p>
          <a:p>
            <a:pPr lvl="2"/>
            <a:r>
              <a:rPr lang="en-US" dirty="0"/>
              <a:t>Pull over and get as low in vehicle as possible</a:t>
            </a:r>
          </a:p>
          <a:p>
            <a:pPr lvl="2"/>
            <a:r>
              <a:rPr lang="en-US" dirty="0"/>
              <a:t>Exit vehicle if you can get significantly lower than the road</a:t>
            </a:r>
          </a:p>
        </p:txBody>
      </p:sp>
      <p:pic>
        <p:nvPicPr>
          <p:cNvPr id="5" name="Picture 4">
            <a:extLst>
              <a:ext uri="{FF2B5EF4-FFF2-40B4-BE49-F238E27FC236}">
                <a16:creationId xmlns:a16="http://schemas.microsoft.com/office/drawing/2014/main" id="{03D88D7F-298F-4CC1-AD23-80FB6A3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837" y="292928"/>
            <a:ext cx="3187537" cy="2390653"/>
          </a:xfrm>
          <a:prstGeom prst="rect">
            <a:avLst/>
          </a:prstGeom>
        </p:spPr>
      </p:pic>
      <p:pic>
        <p:nvPicPr>
          <p:cNvPr id="7" name="Picture 6">
            <a:extLst>
              <a:ext uri="{FF2B5EF4-FFF2-40B4-BE49-F238E27FC236}">
                <a16:creationId xmlns:a16="http://schemas.microsoft.com/office/drawing/2014/main" id="{01EDED2F-7BAC-4082-B31E-B44FB21EA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837" y="3429000"/>
            <a:ext cx="3187537" cy="2390653"/>
          </a:xfrm>
          <a:prstGeom prst="rect">
            <a:avLst/>
          </a:prstGeom>
        </p:spPr>
      </p:pic>
      <p:sp>
        <p:nvSpPr>
          <p:cNvPr id="8" name="Rectangle 7">
            <a:extLst>
              <a:ext uri="{FF2B5EF4-FFF2-40B4-BE49-F238E27FC236}">
                <a16:creationId xmlns:a16="http://schemas.microsoft.com/office/drawing/2014/main" id="{D5969DBA-67F2-4815-8BBA-3A0A3B1351AB}"/>
              </a:ext>
            </a:extLst>
          </p:cNvPr>
          <p:cNvSpPr/>
          <p:nvPr/>
        </p:nvSpPr>
        <p:spPr>
          <a:xfrm>
            <a:off x="8235836" y="5918741"/>
            <a:ext cx="3187537" cy="646331"/>
          </a:xfrm>
          <a:prstGeom prst="rect">
            <a:avLst/>
          </a:prstGeom>
          <a:solidFill>
            <a:schemeClr val="bg1"/>
          </a:solidFill>
        </p:spPr>
        <p:txBody>
          <a:bodyPr wrap="square">
            <a:spAutoFit/>
          </a:bodyPr>
          <a:lstStyle/>
          <a:p>
            <a:r>
              <a:rPr lang="en-US" sz="1200" dirty="0">
                <a:hlinkClick r:id="rId4"/>
              </a:rPr>
              <a:t>https://www2.ljworld.com/news/2018/may/07/kansas-turnpike-has-tornado-bunkers-some-basements/</a:t>
            </a:r>
            <a:endParaRPr lang="en-US" sz="1200" dirty="0"/>
          </a:p>
        </p:txBody>
      </p:sp>
      <p:sp>
        <p:nvSpPr>
          <p:cNvPr id="9" name="Rectangle 8">
            <a:extLst>
              <a:ext uri="{FF2B5EF4-FFF2-40B4-BE49-F238E27FC236}">
                <a16:creationId xmlns:a16="http://schemas.microsoft.com/office/drawing/2014/main" id="{DA795394-67E2-4C5D-BB83-5D44885C9257}"/>
              </a:ext>
            </a:extLst>
          </p:cNvPr>
          <p:cNvSpPr/>
          <p:nvPr/>
        </p:nvSpPr>
        <p:spPr>
          <a:xfrm>
            <a:off x="8235837" y="2683581"/>
            <a:ext cx="3187537" cy="646331"/>
          </a:xfrm>
          <a:prstGeom prst="rect">
            <a:avLst/>
          </a:prstGeom>
          <a:solidFill>
            <a:schemeClr val="bg1"/>
          </a:solidFill>
        </p:spPr>
        <p:txBody>
          <a:bodyPr wrap="square">
            <a:spAutoFit/>
          </a:bodyPr>
          <a:lstStyle/>
          <a:p>
            <a:r>
              <a:rPr lang="en-US" sz="1200" dirty="0">
                <a:hlinkClick r:id="rId5"/>
              </a:rPr>
              <a:t>https://www.apartmenthomeliving.com/apartment-finder/Redcap-Mobile-Home-Park-Oklahoma-City-OK-73107-6083709#gallery</a:t>
            </a:r>
            <a:endParaRPr lang="en-US" sz="1200" dirty="0"/>
          </a:p>
        </p:txBody>
      </p:sp>
    </p:spTree>
    <p:extLst>
      <p:ext uri="{BB962C8B-B14F-4D97-AF65-F5344CB8AC3E}">
        <p14:creationId xmlns:p14="http://schemas.microsoft.com/office/powerpoint/2010/main" val="54482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AF01-6817-4223-A46D-A68C7AC09C10}"/>
              </a:ext>
            </a:extLst>
          </p:cNvPr>
          <p:cNvSpPr>
            <a:spLocks noGrp="1"/>
          </p:cNvSpPr>
          <p:nvPr>
            <p:ph type="title"/>
          </p:nvPr>
        </p:nvSpPr>
        <p:spPr/>
        <p:txBody>
          <a:bodyPr/>
          <a:lstStyle/>
          <a:p>
            <a:r>
              <a:rPr lang="en-US" dirty="0">
                <a:ln>
                  <a:solidFill>
                    <a:schemeClr val="accent6"/>
                  </a:solidFill>
                </a:ln>
              </a:rPr>
              <a:t>Travel to Shelter/Evacuation Point</a:t>
            </a:r>
          </a:p>
        </p:txBody>
      </p:sp>
      <p:sp>
        <p:nvSpPr>
          <p:cNvPr id="3" name="Content Placeholder 2">
            <a:extLst>
              <a:ext uri="{FF2B5EF4-FFF2-40B4-BE49-F238E27FC236}">
                <a16:creationId xmlns:a16="http://schemas.microsoft.com/office/drawing/2014/main" id="{F5C97DE9-517C-4382-9F20-BF9955DADED4}"/>
              </a:ext>
            </a:extLst>
          </p:cNvPr>
          <p:cNvSpPr>
            <a:spLocks noGrp="1"/>
          </p:cNvSpPr>
          <p:nvPr>
            <p:ph idx="1"/>
          </p:nvPr>
        </p:nvSpPr>
        <p:spPr/>
        <p:txBody>
          <a:bodyPr>
            <a:normAutofit fontScale="92500" lnSpcReduction="20000"/>
          </a:bodyPr>
          <a:lstStyle/>
          <a:p>
            <a:r>
              <a:rPr lang="en-US" dirty="0"/>
              <a:t>Based on Wang et al (2016) Tsunami Evacuation Model</a:t>
            </a:r>
          </a:p>
          <a:p>
            <a:pPr lvl="1"/>
            <a:r>
              <a:rPr lang="en-US" dirty="0"/>
              <a:t>Select nearest shelter or evacuation point</a:t>
            </a:r>
          </a:p>
          <a:p>
            <a:pPr lvl="2"/>
            <a:r>
              <a:rPr lang="en-US" dirty="0"/>
              <a:t>All buildings can be used as shelters</a:t>
            </a:r>
          </a:p>
          <a:p>
            <a:pPr lvl="2"/>
            <a:r>
              <a:rPr lang="en-US" dirty="0"/>
              <a:t>Can set to only FEMA rated shelters</a:t>
            </a:r>
          </a:p>
          <a:p>
            <a:pPr lvl="1"/>
            <a:r>
              <a:rPr lang="en-US" dirty="0"/>
              <a:t>Travel along road network</a:t>
            </a:r>
          </a:p>
          <a:p>
            <a:pPr lvl="1"/>
            <a:r>
              <a:rPr lang="en-US" dirty="0"/>
              <a:t>Find route to nearest shelter or evacuation point using A* algorithm</a:t>
            </a:r>
          </a:p>
          <a:p>
            <a:pPr lvl="2"/>
            <a:r>
              <a:rPr lang="en-US" dirty="0"/>
              <a:t>Route initially will be static</a:t>
            </a:r>
          </a:p>
          <a:p>
            <a:pPr lvl="1"/>
            <a:r>
              <a:rPr lang="en-US" dirty="0"/>
              <a:t>When traffic is limiting, speeds will be moderated using the General Motors car following model</a:t>
            </a:r>
          </a:p>
          <a:p>
            <a:pPr lvl="1"/>
            <a:r>
              <a:rPr lang="en-US" dirty="0"/>
              <a:t>Modifications</a:t>
            </a:r>
          </a:p>
          <a:p>
            <a:pPr lvl="2"/>
            <a:r>
              <a:rPr lang="en-US" dirty="0"/>
              <a:t>Speed limits will vary based on road segments</a:t>
            </a:r>
          </a:p>
          <a:p>
            <a:pPr lvl="2"/>
            <a:r>
              <a:rPr lang="en-US" dirty="0"/>
              <a:t>Traffic can be multi-lane</a:t>
            </a:r>
          </a:p>
          <a:p>
            <a:pPr lvl="2"/>
            <a:r>
              <a:rPr lang="en-US" dirty="0"/>
              <a:t>Stop signs and traffic signals will be present at some intersections</a:t>
            </a:r>
          </a:p>
          <a:p>
            <a:pPr lvl="2"/>
            <a:r>
              <a:rPr lang="en-US" dirty="0"/>
              <a:t>Off-road travel will be by car and not on foot</a:t>
            </a:r>
          </a:p>
          <a:p>
            <a:pPr lvl="3"/>
            <a:r>
              <a:rPr lang="en-US" dirty="0"/>
              <a:t>Only major roads are included due to high road network density</a:t>
            </a:r>
          </a:p>
        </p:txBody>
      </p:sp>
    </p:spTree>
    <p:extLst>
      <p:ext uri="{BB962C8B-B14F-4D97-AF65-F5344CB8AC3E}">
        <p14:creationId xmlns:p14="http://schemas.microsoft.com/office/powerpoint/2010/main" val="309727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A3D5-D9FB-4E1D-977A-CA409D17866C}"/>
              </a:ext>
            </a:extLst>
          </p:cNvPr>
          <p:cNvSpPr>
            <a:spLocks noGrp="1"/>
          </p:cNvSpPr>
          <p:nvPr>
            <p:ph type="title"/>
          </p:nvPr>
        </p:nvSpPr>
        <p:spPr/>
        <p:txBody>
          <a:bodyPr/>
          <a:lstStyle/>
          <a:p>
            <a:r>
              <a:rPr lang="en-US" dirty="0">
                <a:ln>
                  <a:solidFill>
                    <a:schemeClr val="accent6"/>
                  </a:solidFill>
                </a:ln>
              </a:rPr>
              <a:t>Next Steps</a:t>
            </a:r>
          </a:p>
        </p:txBody>
      </p:sp>
      <p:sp>
        <p:nvSpPr>
          <p:cNvPr id="3" name="Content Placeholder 2">
            <a:extLst>
              <a:ext uri="{FF2B5EF4-FFF2-40B4-BE49-F238E27FC236}">
                <a16:creationId xmlns:a16="http://schemas.microsoft.com/office/drawing/2014/main" id="{DCE3C4FB-7F98-465E-972A-449263B4656C}"/>
              </a:ext>
            </a:extLst>
          </p:cNvPr>
          <p:cNvSpPr>
            <a:spLocks noGrp="1"/>
          </p:cNvSpPr>
          <p:nvPr>
            <p:ph idx="1"/>
          </p:nvPr>
        </p:nvSpPr>
        <p:spPr/>
        <p:txBody>
          <a:bodyPr>
            <a:normAutofit fontScale="92500" lnSpcReduction="10000"/>
          </a:bodyPr>
          <a:lstStyle/>
          <a:p>
            <a:r>
              <a:rPr lang="en-US" dirty="0"/>
              <a:t>Submit data-based tornado evacuation study to Weather, Climate and Society</a:t>
            </a:r>
          </a:p>
          <a:p>
            <a:pPr lvl="1"/>
            <a:r>
              <a:rPr lang="en-US" dirty="0"/>
              <a:t>Present this study at AMS annual conference (Jan 2021)</a:t>
            </a:r>
          </a:p>
          <a:p>
            <a:r>
              <a:rPr lang="en-US" dirty="0"/>
              <a:t>Develop risk/protective action functions from survey data</a:t>
            </a:r>
          </a:p>
          <a:p>
            <a:r>
              <a:rPr lang="en-US" dirty="0"/>
              <a:t>Build model</a:t>
            </a:r>
          </a:p>
          <a:p>
            <a:pPr lvl="1"/>
            <a:r>
              <a:rPr lang="en-US" dirty="0"/>
              <a:t>Combine and adapt </a:t>
            </a:r>
            <a:r>
              <a:rPr lang="en-US" dirty="0" err="1"/>
              <a:t>NetLogo</a:t>
            </a:r>
            <a:r>
              <a:rPr lang="en-US" dirty="0"/>
              <a:t> code from Watts et al. (2019) and Wang et al. (2016)</a:t>
            </a:r>
          </a:p>
          <a:p>
            <a:r>
              <a:rPr lang="en-US" dirty="0"/>
              <a:t>Conduct Experiments</a:t>
            </a:r>
          </a:p>
          <a:p>
            <a:pPr lvl="1"/>
            <a:r>
              <a:rPr lang="en-US" dirty="0"/>
              <a:t>Moderate initial traffic levels</a:t>
            </a:r>
          </a:p>
          <a:p>
            <a:pPr lvl="1"/>
            <a:r>
              <a:rPr lang="en-US" dirty="0"/>
              <a:t>Everyone evacuates</a:t>
            </a:r>
          </a:p>
          <a:p>
            <a:pPr lvl="1"/>
            <a:r>
              <a:rPr lang="en-US" dirty="0"/>
              <a:t>Everyone shelters</a:t>
            </a:r>
          </a:p>
          <a:p>
            <a:r>
              <a:rPr lang="en-US" dirty="0"/>
              <a:t>Present completed model at AAG annual conference (Apr 2021)</a:t>
            </a:r>
          </a:p>
        </p:txBody>
      </p:sp>
    </p:spTree>
    <p:extLst>
      <p:ext uri="{BB962C8B-B14F-4D97-AF65-F5344CB8AC3E}">
        <p14:creationId xmlns:p14="http://schemas.microsoft.com/office/powerpoint/2010/main" val="359601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8503-A043-4C2C-B577-C2DA876ABF63}"/>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95F85FD3-41A7-49EF-A555-FEDC88084411}"/>
              </a:ext>
            </a:extLst>
          </p:cNvPr>
          <p:cNvSpPr>
            <a:spLocks noGrp="1"/>
          </p:cNvSpPr>
          <p:nvPr>
            <p:ph type="subTitle" idx="1"/>
          </p:nvPr>
        </p:nvSpPr>
        <p:spPr/>
        <p:txBody>
          <a:bodyPr/>
          <a:lstStyle/>
          <a:p>
            <a:pPr algn="l"/>
            <a:r>
              <a:rPr lang="en-US" dirty="0"/>
              <a:t>Dr. Joshua Hatzis</a:t>
            </a:r>
          </a:p>
          <a:p>
            <a:pPr algn="l"/>
            <a:r>
              <a:rPr lang="en-US" dirty="0"/>
              <a:t>E-mail: jjhatzis@ou.edu</a:t>
            </a:r>
          </a:p>
        </p:txBody>
      </p:sp>
    </p:spTree>
    <p:extLst>
      <p:ext uri="{BB962C8B-B14F-4D97-AF65-F5344CB8AC3E}">
        <p14:creationId xmlns:p14="http://schemas.microsoft.com/office/powerpoint/2010/main" val="97960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9ED-725C-45F6-8348-F51315801302}"/>
              </a:ext>
            </a:extLst>
          </p:cNvPr>
          <p:cNvSpPr>
            <a:spLocks noGrp="1"/>
          </p:cNvSpPr>
          <p:nvPr>
            <p:ph type="title"/>
          </p:nvPr>
        </p:nvSpPr>
        <p:spPr>
          <a:noFill/>
        </p:spPr>
        <p:txBody>
          <a:bodyPr/>
          <a:lstStyle/>
          <a:p>
            <a:r>
              <a:rPr lang="en-US" b="1" dirty="0">
                <a:ln>
                  <a:solidFill>
                    <a:schemeClr val="accent6"/>
                  </a:solidFill>
                </a:ln>
              </a:rPr>
              <a:t>References</a:t>
            </a:r>
          </a:p>
        </p:txBody>
      </p:sp>
      <p:sp>
        <p:nvSpPr>
          <p:cNvPr id="3" name="Content Placeholder 2">
            <a:extLst>
              <a:ext uri="{FF2B5EF4-FFF2-40B4-BE49-F238E27FC236}">
                <a16:creationId xmlns:a16="http://schemas.microsoft.com/office/drawing/2014/main" id="{A5869B84-F548-47A0-A81E-72CC1C12BA99}"/>
              </a:ext>
            </a:extLst>
          </p:cNvPr>
          <p:cNvSpPr>
            <a:spLocks noGrp="1"/>
          </p:cNvSpPr>
          <p:nvPr>
            <p:ph idx="1"/>
          </p:nvPr>
        </p:nvSpPr>
        <p:spPr>
          <a:xfrm>
            <a:off x="838200" y="1488332"/>
            <a:ext cx="10515600" cy="5223753"/>
          </a:xfrm>
          <a:noFill/>
        </p:spPr>
        <p:txBody>
          <a:bodyPr>
            <a:normAutofit fontScale="62500" lnSpcReduction="20000"/>
          </a:bodyPr>
          <a:lstStyle/>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Ashley, W. S. (2007). Spatial and temporal analysis of tornado fatalities in the United States: 1880–2005. </a:t>
            </a:r>
            <a:r>
              <a:rPr lang="en-US" sz="1800" i="1" dirty="0">
                <a:effectLst/>
                <a:latin typeface="Calibri" panose="020F0502020204030204" pitchFamily="34" charset="0"/>
                <a:ea typeface="Calibri" panose="020F0502020204030204" pitchFamily="34" charset="0"/>
                <a:cs typeface="Calibri" panose="020F0502020204030204" pitchFamily="34" charset="0"/>
              </a:rPr>
              <a:t>Weather and Forecasting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22</a:t>
            </a:r>
            <a:r>
              <a:rPr lang="en-US" sz="1800" dirty="0">
                <a:effectLst/>
                <a:latin typeface="Calibri" panose="020F0502020204030204" pitchFamily="34" charset="0"/>
                <a:ea typeface="Calibri" panose="020F0502020204030204" pitchFamily="34" charset="0"/>
                <a:cs typeface="Calibri" panose="020F0502020204030204" pitchFamily="34" charset="0"/>
              </a:rPr>
              <a:t>(6), 1214–1228. https://doi.org/10.1175/2007waf2007004.1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Beloglazov</a:t>
            </a:r>
            <a:r>
              <a:rPr lang="en-US" sz="1800" dirty="0">
                <a:effectLst/>
                <a:latin typeface="Calibri" panose="020F0502020204030204" pitchFamily="34" charset="0"/>
                <a:ea typeface="Calibri" panose="020F0502020204030204" pitchFamily="34" charset="0"/>
                <a:cs typeface="Calibri" panose="020F0502020204030204" pitchFamily="34" charset="0"/>
              </a:rPr>
              <a:t>, A., </a:t>
            </a:r>
            <a:r>
              <a:rPr lang="en-US" sz="1800" dirty="0" err="1">
                <a:effectLst/>
                <a:latin typeface="Calibri" panose="020F0502020204030204" pitchFamily="34" charset="0"/>
                <a:ea typeface="Calibri" panose="020F0502020204030204" pitchFamily="34" charset="0"/>
                <a:cs typeface="Calibri" panose="020F0502020204030204" pitchFamily="34" charset="0"/>
              </a:rPr>
              <a:t>Almashor</a:t>
            </a:r>
            <a:r>
              <a:rPr lang="en-US" sz="1800" dirty="0">
                <a:effectLst/>
                <a:latin typeface="Calibri" panose="020F0502020204030204" pitchFamily="34" charset="0"/>
                <a:ea typeface="Calibri" panose="020F0502020204030204" pitchFamily="34" charset="0"/>
                <a:cs typeface="Calibri" panose="020F0502020204030204" pitchFamily="34" charset="0"/>
              </a:rPr>
              <a:t>, M., Abebe, E., Richter, J., &amp; Steer, K. C. B. (2016). Simulation of wildfire evacuation with dynamic factors and model composition. </a:t>
            </a:r>
            <a:r>
              <a:rPr lang="en-US" sz="1800" i="1" dirty="0">
                <a:effectLst/>
                <a:latin typeface="Calibri" panose="020F0502020204030204" pitchFamily="34" charset="0"/>
                <a:ea typeface="Calibri" panose="020F0502020204030204" pitchFamily="34" charset="0"/>
                <a:cs typeface="Calibri" panose="020F0502020204030204" pitchFamily="34" charset="0"/>
              </a:rPr>
              <a:t>Simulation Modelling Practice and Theory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60</a:t>
            </a:r>
            <a:r>
              <a:rPr lang="en-US" sz="1800" dirty="0">
                <a:effectLst/>
                <a:latin typeface="Calibri" panose="020F0502020204030204" pitchFamily="34" charset="0"/>
                <a:ea typeface="Calibri" panose="020F0502020204030204" pitchFamily="34" charset="0"/>
                <a:cs typeface="Calibri" panose="020F0502020204030204" pitchFamily="34" charset="0"/>
              </a:rPr>
              <a:t>, 144–159.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Blair, S. F., &amp; Lunde, E. P. K. (2010). Tornadoes impacting interstates: Service and societal considerations. </a:t>
            </a:r>
            <a:r>
              <a:rPr lang="en-US" sz="1800" i="1" dirty="0">
                <a:effectLst/>
                <a:latin typeface="Calibri" panose="020F0502020204030204" pitchFamily="34" charset="0"/>
                <a:ea typeface="Calibri" panose="020F0502020204030204" pitchFamily="34" charset="0"/>
                <a:cs typeface="Calibri" panose="020F0502020204030204" pitchFamily="34" charset="0"/>
              </a:rPr>
              <a:t>E-Journal of Severe Storms Meteorology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5</a:t>
            </a:r>
            <a:r>
              <a:rPr lang="en-US" sz="1800" dirty="0">
                <a:effectLst/>
                <a:latin typeface="Calibri" panose="020F0502020204030204" pitchFamily="34" charset="0"/>
                <a:ea typeface="Calibri" panose="020F0502020204030204" pitchFamily="34" charset="0"/>
                <a:cs typeface="Calibri" panose="020F0502020204030204" pitchFamily="34"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Chen, X., </a:t>
            </a:r>
            <a:r>
              <a:rPr lang="en-US" sz="1800" dirty="0" err="1">
                <a:effectLst/>
                <a:latin typeface="Calibri" panose="020F0502020204030204" pitchFamily="34" charset="0"/>
                <a:ea typeface="Calibri" panose="020F0502020204030204" pitchFamily="34" charset="0"/>
                <a:cs typeface="Calibri" panose="020F0502020204030204" pitchFamily="34" charset="0"/>
              </a:rPr>
              <a:t>Meaker</a:t>
            </a:r>
            <a:r>
              <a:rPr lang="en-US" sz="1800" dirty="0">
                <a:effectLst/>
                <a:latin typeface="Calibri" panose="020F0502020204030204" pitchFamily="34" charset="0"/>
                <a:ea typeface="Calibri" panose="020F0502020204030204" pitchFamily="34" charset="0"/>
                <a:cs typeface="Calibri" panose="020F0502020204030204" pitchFamily="34" charset="0"/>
              </a:rPr>
              <a:t>, J. W., &amp; Zhan, F. B. (2006). Agent-based modeling and analysis of hurricane evacuation procedures for the Florida Keys. </a:t>
            </a:r>
            <a:r>
              <a:rPr lang="en-US" sz="1800" i="1" dirty="0">
                <a:effectLst/>
                <a:latin typeface="Calibri" panose="020F0502020204030204" pitchFamily="34" charset="0"/>
                <a:ea typeface="Calibri" panose="020F0502020204030204" pitchFamily="34" charset="0"/>
                <a:cs typeface="Calibri" panose="020F0502020204030204" pitchFamily="34" charset="0"/>
              </a:rPr>
              <a:t>Natural Hazards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38</a:t>
            </a:r>
            <a:r>
              <a:rPr lang="en-US" sz="1800" dirty="0">
                <a:effectLst/>
                <a:latin typeface="Calibri" panose="020F0502020204030204" pitchFamily="34" charset="0"/>
                <a:ea typeface="Calibri" panose="020F0502020204030204" pitchFamily="34" charset="0"/>
                <a:cs typeface="Calibri" panose="020F0502020204030204" pitchFamily="34" charset="0"/>
              </a:rPr>
              <a:t>(3), 321.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Durage</a:t>
            </a:r>
            <a:r>
              <a:rPr lang="en-US" sz="1800" dirty="0">
                <a:effectLst/>
                <a:latin typeface="Calibri" panose="020F0502020204030204" pitchFamily="34" charset="0"/>
                <a:ea typeface="Calibri" panose="020F0502020204030204" pitchFamily="34" charset="0"/>
                <a:cs typeface="Calibri" panose="020F0502020204030204" pitchFamily="34" charset="0"/>
              </a:rPr>
              <a:t>, S. W., </a:t>
            </a:r>
            <a:r>
              <a:rPr lang="en-US" sz="1800" dirty="0" err="1">
                <a:effectLst/>
                <a:latin typeface="Calibri" panose="020F0502020204030204" pitchFamily="34" charset="0"/>
                <a:ea typeface="Calibri" panose="020F0502020204030204" pitchFamily="34" charset="0"/>
                <a:cs typeface="Calibri" panose="020F0502020204030204" pitchFamily="34" charset="0"/>
              </a:rPr>
              <a:t>Kattan</a:t>
            </a:r>
            <a:r>
              <a:rPr lang="en-US" sz="1800" dirty="0">
                <a:effectLst/>
                <a:latin typeface="Calibri" panose="020F0502020204030204" pitchFamily="34" charset="0"/>
                <a:ea typeface="Calibri" panose="020F0502020204030204" pitchFamily="34" charset="0"/>
                <a:cs typeface="Calibri" panose="020F0502020204030204" pitchFamily="34" charset="0"/>
              </a:rPr>
              <a:t>, L., </a:t>
            </a:r>
            <a:r>
              <a:rPr lang="en-US" sz="1800" dirty="0" err="1">
                <a:effectLst/>
                <a:latin typeface="Calibri" panose="020F0502020204030204" pitchFamily="34" charset="0"/>
                <a:ea typeface="Calibri" panose="020F0502020204030204" pitchFamily="34" charset="0"/>
                <a:cs typeface="Calibri" panose="020F0502020204030204" pitchFamily="34" charset="0"/>
              </a:rPr>
              <a:t>Wirasinghe</a:t>
            </a:r>
            <a:r>
              <a:rPr lang="en-US" sz="1800" dirty="0">
                <a:effectLst/>
                <a:latin typeface="Calibri" panose="020F0502020204030204" pitchFamily="34" charset="0"/>
                <a:ea typeface="Calibri" panose="020F0502020204030204" pitchFamily="34" charset="0"/>
                <a:cs typeface="Calibri" panose="020F0502020204030204" pitchFamily="34" charset="0"/>
              </a:rPr>
              <a:t>, S. C., &amp; </a:t>
            </a:r>
            <a:r>
              <a:rPr lang="en-US" sz="1800" dirty="0" err="1">
                <a:effectLst/>
                <a:latin typeface="Calibri" panose="020F0502020204030204" pitchFamily="34" charset="0"/>
                <a:ea typeface="Calibri" panose="020F0502020204030204" pitchFamily="34" charset="0"/>
                <a:cs typeface="Calibri" panose="020F0502020204030204" pitchFamily="34" charset="0"/>
              </a:rPr>
              <a:t>Ruwanpura</a:t>
            </a:r>
            <a:r>
              <a:rPr lang="en-US" sz="1800" dirty="0">
                <a:effectLst/>
                <a:latin typeface="Calibri" panose="020F0502020204030204" pitchFamily="34" charset="0"/>
                <a:ea typeface="Calibri" panose="020F0502020204030204" pitchFamily="34" charset="0"/>
                <a:cs typeface="Calibri" panose="020F0502020204030204" pitchFamily="34" charset="0"/>
              </a:rPr>
              <a:t>, J. Y. (2014). Evacuation </a:t>
            </a:r>
            <a:r>
              <a:rPr lang="en-US" sz="1800" dirty="0" err="1">
                <a:effectLst/>
                <a:latin typeface="Calibri" panose="020F0502020204030204" pitchFamily="34" charset="0"/>
                <a:ea typeface="Calibri" panose="020F0502020204030204" pitchFamily="34" charset="0"/>
                <a:cs typeface="Calibri" panose="020F0502020204030204" pitchFamily="34" charset="0"/>
              </a:rPr>
              <a:t>behaviour</a:t>
            </a:r>
            <a:r>
              <a:rPr lang="en-US" sz="1800" dirty="0">
                <a:effectLst/>
                <a:latin typeface="Calibri" panose="020F0502020204030204" pitchFamily="34" charset="0"/>
                <a:ea typeface="Calibri" panose="020F0502020204030204" pitchFamily="34" charset="0"/>
                <a:cs typeface="Calibri" panose="020F0502020204030204" pitchFamily="34" charset="0"/>
              </a:rPr>
              <a:t> of households and drivers during a tornado: Analysis based on a stated preference survey in Calgary, Canada. </a:t>
            </a:r>
            <a:r>
              <a:rPr lang="en-US" sz="1800" i="1" dirty="0">
                <a:effectLst/>
                <a:latin typeface="Calibri" panose="020F0502020204030204" pitchFamily="34" charset="0"/>
                <a:ea typeface="Calibri" panose="020F0502020204030204" pitchFamily="34" charset="0"/>
                <a:cs typeface="Calibri" panose="020F0502020204030204" pitchFamily="34" charset="0"/>
              </a:rPr>
              <a:t>Natural Hazards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71</a:t>
            </a:r>
            <a:r>
              <a:rPr lang="en-US" sz="1800" dirty="0">
                <a:effectLst/>
                <a:latin typeface="Calibri" panose="020F0502020204030204" pitchFamily="34" charset="0"/>
                <a:ea typeface="Calibri" panose="020F0502020204030204" pitchFamily="34" charset="0"/>
                <a:cs typeface="Calibri" panose="020F0502020204030204" pitchFamily="34" charset="0"/>
              </a:rPr>
              <a:t>(3), 1495–1517. https://doi.org/10.1007/s11069-013-0958-6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Edwards, R. (2018). </a:t>
            </a:r>
            <a:r>
              <a:rPr lang="en-US" sz="1800" i="1" dirty="0">
                <a:effectLst/>
                <a:latin typeface="Calibri" panose="020F0502020204030204" pitchFamily="34" charset="0"/>
                <a:ea typeface="Calibri" panose="020F0502020204030204" pitchFamily="34" charset="0"/>
                <a:cs typeface="Calibri" panose="020F0502020204030204" pitchFamily="34" charset="0"/>
              </a:rPr>
              <a:t>The online tornado </a:t>
            </a:r>
            <a:r>
              <a:rPr lang="en-US" sz="1800" i="1" dirty="0" err="1">
                <a:effectLst/>
                <a:latin typeface="Calibri" panose="020F0502020204030204" pitchFamily="34" charset="0"/>
                <a:ea typeface="Calibri" panose="020F0502020204030204" pitchFamily="34" charset="0"/>
                <a:cs typeface="Calibri" panose="020F0502020204030204" pitchFamily="34" charset="0"/>
              </a:rPr>
              <a:t>faq</a:t>
            </a:r>
            <a:r>
              <a:rPr lang="en-US" sz="1800" dirty="0">
                <a:effectLst/>
                <a:latin typeface="Calibri" panose="020F0502020204030204" pitchFamily="34" charset="0"/>
                <a:ea typeface="Calibri" panose="020F0502020204030204" pitchFamily="34" charset="0"/>
                <a:cs typeface="Calibri" panose="020F0502020204030204" pitchFamily="34" charset="0"/>
              </a:rPr>
              <a:t>. National Weather Service. National Oceanic and Atmospheric Administration. https://www.spc.noaa.gov/faq/tornado/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Farley, J. E. (2007). Call-to-action statements in tornado warnings: Do they reflect recent developments in tornado-safety research? </a:t>
            </a:r>
            <a:r>
              <a:rPr lang="en-US" sz="1800" i="1" dirty="0">
                <a:effectLst/>
                <a:latin typeface="Calibri" panose="020F0502020204030204" pitchFamily="34" charset="0"/>
                <a:ea typeface="Calibri" panose="020F0502020204030204" pitchFamily="34" charset="0"/>
                <a:cs typeface="Calibri" panose="020F0502020204030204" pitchFamily="34" charset="0"/>
              </a:rPr>
              <a:t>International Journal of Mass Emergencies and Disasters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25</a:t>
            </a:r>
            <a:r>
              <a:rPr lang="en-US" sz="1800" dirty="0">
                <a:effectLst/>
                <a:latin typeface="Calibri" panose="020F0502020204030204" pitchFamily="34" charset="0"/>
                <a:ea typeface="Calibri" panose="020F0502020204030204" pitchFamily="34" charset="0"/>
                <a:cs typeface="Calibri" panose="020F0502020204030204" pitchFamily="34" charset="0"/>
              </a:rPr>
              <a:t>(1), 1–36.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Garfield, G., &amp; Smith, R. (2014). </a:t>
            </a:r>
            <a:r>
              <a:rPr lang="en-US" sz="1800" i="1" dirty="0">
                <a:effectLst/>
                <a:latin typeface="Calibri" panose="020F0502020204030204" pitchFamily="34" charset="0"/>
                <a:ea typeface="Calibri" panose="020F0502020204030204" pitchFamily="34" charset="0"/>
                <a:cs typeface="Calibri" panose="020F0502020204030204" pitchFamily="34" charset="0"/>
              </a:rPr>
              <a:t>Sheltering Behavior During 2 Major Tornado Events : Is More “Lead Time” Better?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Grimm, V., Berger, U., </a:t>
            </a:r>
            <a:r>
              <a:rPr lang="en-US" sz="1800" dirty="0" err="1">
                <a:effectLst/>
                <a:latin typeface="Calibri" panose="020F0502020204030204" pitchFamily="34" charset="0"/>
                <a:ea typeface="Calibri" panose="020F0502020204030204" pitchFamily="34" charset="0"/>
                <a:cs typeface="Calibri" panose="020F0502020204030204" pitchFamily="34" charset="0"/>
              </a:rPr>
              <a:t>Bastiansen</a:t>
            </a:r>
            <a:r>
              <a:rPr lang="en-US" sz="1800" dirty="0">
                <a:effectLst/>
                <a:latin typeface="Calibri" panose="020F0502020204030204" pitchFamily="34" charset="0"/>
                <a:ea typeface="Calibri" panose="020F0502020204030204" pitchFamily="34" charset="0"/>
                <a:cs typeface="Calibri" panose="020F0502020204030204" pitchFamily="34" charset="0"/>
              </a:rPr>
              <a:t>, F., </a:t>
            </a:r>
            <a:r>
              <a:rPr lang="en-US" sz="1800" dirty="0" err="1">
                <a:effectLst/>
                <a:latin typeface="Calibri" panose="020F0502020204030204" pitchFamily="34" charset="0"/>
                <a:ea typeface="Calibri" panose="020F0502020204030204" pitchFamily="34" charset="0"/>
                <a:cs typeface="Calibri" panose="020F0502020204030204" pitchFamily="34" charset="0"/>
              </a:rPr>
              <a:t>Eliassen</a:t>
            </a:r>
            <a:r>
              <a:rPr lang="en-US" sz="1800" dirty="0">
                <a:effectLst/>
                <a:latin typeface="Calibri" panose="020F0502020204030204" pitchFamily="34" charset="0"/>
                <a:ea typeface="Calibri" panose="020F0502020204030204" pitchFamily="34" charset="0"/>
                <a:cs typeface="Calibri" panose="020F0502020204030204" pitchFamily="34" charset="0"/>
              </a:rPr>
              <a:t>, S., </a:t>
            </a:r>
            <a:r>
              <a:rPr lang="en-US" sz="1800" dirty="0" err="1">
                <a:effectLst/>
                <a:latin typeface="Calibri" panose="020F0502020204030204" pitchFamily="34" charset="0"/>
                <a:ea typeface="Calibri" panose="020F0502020204030204" pitchFamily="34" charset="0"/>
                <a:cs typeface="Calibri" panose="020F0502020204030204" pitchFamily="34" charset="0"/>
              </a:rPr>
              <a:t>Ginot</a:t>
            </a:r>
            <a:r>
              <a:rPr lang="en-US" sz="1800" dirty="0">
                <a:effectLst/>
                <a:latin typeface="Calibri" panose="020F0502020204030204" pitchFamily="34" charset="0"/>
                <a:ea typeface="Calibri" panose="020F0502020204030204" pitchFamily="34" charset="0"/>
                <a:cs typeface="Calibri" panose="020F0502020204030204" pitchFamily="34" charset="0"/>
              </a:rPr>
              <a:t>, V., </a:t>
            </a:r>
            <a:r>
              <a:rPr lang="en-US" sz="1800" dirty="0" err="1">
                <a:effectLst/>
                <a:latin typeface="Calibri" panose="020F0502020204030204" pitchFamily="34" charset="0"/>
                <a:ea typeface="Calibri" panose="020F0502020204030204" pitchFamily="34" charset="0"/>
                <a:cs typeface="Calibri" panose="020F0502020204030204" pitchFamily="34" charset="0"/>
              </a:rPr>
              <a:t>Giske</a:t>
            </a:r>
            <a:r>
              <a:rPr lang="en-US" sz="1800" dirty="0">
                <a:effectLst/>
                <a:latin typeface="Calibri" panose="020F0502020204030204" pitchFamily="34" charset="0"/>
                <a:ea typeface="Calibri" panose="020F0502020204030204" pitchFamily="34" charset="0"/>
                <a:cs typeface="Calibri" panose="020F0502020204030204" pitchFamily="34" charset="0"/>
              </a:rPr>
              <a:t>, J., Goss-Custard, J., Grand, T., Heinz, S. K., </a:t>
            </a:r>
            <a:r>
              <a:rPr lang="en-US" sz="1800" dirty="0" err="1">
                <a:effectLst/>
                <a:latin typeface="Calibri" panose="020F0502020204030204" pitchFamily="34" charset="0"/>
                <a:ea typeface="Calibri" panose="020F0502020204030204" pitchFamily="34" charset="0"/>
                <a:cs typeface="Calibri" panose="020F0502020204030204" pitchFamily="34" charset="0"/>
              </a:rPr>
              <a:t>Huse</a:t>
            </a:r>
            <a:r>
              <a:rPr lang="en-US" sz="1800" dirty="0">
                <a:effectLst/>
                <a:latin typeface="Calibri" panose="020F0502020204030204" pitchFamily="34" charset="0"/>
                <a:ea typeface="Calibri" panose="020F0502020204030204" pitchFamily="34" charset="0"/>
                <a:cs typeface="Calibri" panose="020F0502020204030204" pitchFamily="34" charset="0"/>
              </a:rPr>
              <a:t>, G., &amp; others. (2006). A standard protocol for describing individual-based and agent-based models. </a:t>
            </a:r>
            <a:r>
              <a:rPr lang="en-US" sz="1800" i="1" dirty="0">
                <a:effectLst/>
                <a:latin typeface="Calibri" panose="020F0502020204030204" pitchFamily="34" charset="0"/>
                <a:ea typeface="Calibri" panose="020F0502020204030204" pitchFamily="34" charset="0"/>
                <a:cs typeface="Calibri" panose="020F0502020204030204" pitchFamily="34" charset="0"/>
              </a:rPr>
              <a:t>Ecological Modelling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198</a:t>
            </a:r>
            <a:r>
              <a:rPr lang="en-US" sz="1800" dirty="0">
                <a:effectLst/>
                <a:latin typeface="Calibri" panose="020F0502020204030204" pitchFamily="34" charset="0"/>
                <a:ea typeface="Calibri" panose="020F0502020204030204" pitchFamily="34" charset="0"/>
                <a:cs typeface="Calibri" panose="020F0502020204030204" pitchFamily="34" charset="0"/>
              </a:rPr>
              <a:t>(1–2), 115–126.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Hammer, B., &amp; </a:t>
            </a:r>
            <a:r>
              <a:rPr lang="en-US" sz="1800" dirty="0" err="1">
                <a:effectLst/>
                <a:latin typeface="Calibri" panose="020F0502020204030204" pitchFamily="34" charset="0"/>
                <a:ea typeface="Calibri" panose="020F0502020204030204" pitchFamily="34" charset="0"/>
                <a:cs typeface="Calibri" panose="020F0502020204030204" pitchFamily="34" charset="0"/>
              </a:rPr>
              <a:t>Schmidlin</a:t>
            </a:r>
            <a:r>
              <a:rPr lang="en-US" sz="1800" dirty="0">
                <a:effectLst/>
                <a:latin typeface="Calibri" panose="020F0502020204030204" pitchFamily="34" charset="0"/>
                <a:ea typeface="Calibri" panose="020F0502020204030204" pitchFamily="34" charset="0"/>
                <a:cs typeface="Calibri" panose="020F0502020204030204" pitchFamily="34" charset="0"/>
              </a:rPr>
              <a:t>, T. W. (2002). Response to warnings during the 3 May 1999 Oklahoma City tornado: Reasons and relative injury rates. </a:t>
            </a:r>
            <a:r>
              <a:rPr lang="en-US" sz="1800" i="1" dirty="0">
                <a:effectLst/>
                <a:latin typeface="Calibri" panose="020F0502020204030204" pitchFamily="34" charset="0"/>
                <a:ea typeface="Calibri" panose="020F0502020204030204" pitchFamily="34" charset="0"/>
                <a:cs typeface="Calibri" panose="020F0502020204030204" pitchFamily="34" charset="0"/>
              </a:rPr>
              <a:t>Weather and Forecasting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17</a:t>
            </a:r>
            <a:r>
              <a:rPr lang="en-US" sz="1800" dirty="0">
                <a:effectLst/>
                <a:latin typeface="Calibri" panose="020F0502020204030204" pitchFamily="34" charset="0"/>
                <a:ea typeface="Calibri" panose="020F0502020204030204" pitchFamily="34" charset="0"/>
                <a:cs typeface="Calibri" panose="020F0502020204030204" pitchFamily="34" charset="0"/>
              </a:rPr>
              <a:t>(3), 577–581. https://doi.org/10.1175/1520-0434(2002)017&lt;0577:RTWDTM&gt;2.0.CO;2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Hasan, S., </a:t>
            </a:r>
            <a:r>
              <a:rPr lang="en-US" sz="1800" dirty="0" err="1">
                <a:effectLst/>
                <a:latin typeface="Calibri" panose="020F0502020204030204" pitchFamily="34" charset="0"/>
                <a:ea typeface="Calibri" panose="020F0502020204030204" pitchFamily="34" charset="0"/>
                <a:cs typeface="Calibri" panose="020F0502020204030204" pitchFamily="34" charset="0"/>
              </a:rPr>
              <a:t>Ukkusuri</a:t>
            </a:r>
            <a:r>
              <a:rPr lang="en-US" sz="1800" dirty="0">
                <a:effectLst/>
                <a:latin typeface="Calibri" panose="020F0502020204030204" pitchFamily="34" charset="0"/>
                <a:ea typeface="Calibri" panose="020F0502020204030204" pitchFamily="34" charset="0"/>
                <a:cs typeface="Calibri" panose="020F0502020204030204" pitchFamily="34" charset="0"/>
              </a:rPr>
              <a:t>, S., Gladwin, H., &amp; Murray-Tuite, P. (2011). Behavioral model to understand household-level hurricane evacuation decision making. </a:t>
            </a:r>
            <a:r>
              <a:rPr lang="en-US" sz="1800" i="1" dirty="0">
                <a:effectLst/>
                <a:latin typeface="Calibri" panose="020F0502020204030204" pitchFamily="34" charset="0"/>
                <a:ea typeface="Calibri" panose="020F0502020204030204" pitchFamily="34" charset="0"/>
                <a:cs typeface="Calibri" panose="020F0502020204030204" pitchFamily="34" charset="0"/>
              </a:rPr>
              <a:t>Journal of Transportation Engineering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137</a:t>
            </a:r>
            <a:r>
              <a:rPr lang="en-US" sz="1800" dirty="0">
                <a:effectLst/>
                <a:latin typeface="Calibri" panose="020F0502020204030204" pitchFamily="34" charset="0"/>
                <a:ea typeface="Calibri" panose="020F0502020204030204" pitchFamily="34" charset="0"/>
                <a:cs typeface="Calibri" panose="020F0502020204030204" pitchFamily="34" charset="0"/>
              </a:rPr>
              <a:t>(5), 341–348.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Liu, X., &amp; Lim, S. (2016). Integration of spatial analysis and an agent-based model into evacuation management for shelter assignment and routing. </a:t>
            </a:r>
            <a:r>
              <a:rPr lang="en-US" sz="1800" i="1" dirty="0">
                <a:effectLst/>
                <a:latin typeface="Calibri" panose="020F0502020204030204" pitchFamily="34" charset="0"/>
                <a:ea typeface="Calibri" panose="020F0502020204030204" pitchFamily="34" charset="0"/>
                <a:cs typeface="Calibri" panose="020F0502020204030204" pitchFamily="34" charset="0"/>
              </a:rPr>
              <a:t>Journal of Spatial Science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61</a:t>
            </a:r>
            <a:r>
              <a:rPr lang="en-US" sz="1800" dirty="0">
                <a:effectLst/>
                <a:latin typeface="Calibri" panose="020F0502020204030204" pitchFamily="34" charset="0"/>
                <a:ea typeface="Calibri" panose="020F0502020204030204" pitchFamily="34" charset="0"/>
                <a:cs typeface="Calibri" panose="020F0502020204030204" pitchFamily="34" charset="0"/>
              </a:rPr>
              <a:t>(2), 283–298.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Mas, E., </a:t>
            </a:r>
            <a:r>
              <a:rPr lang="en-US" sz="1800" dirty="0" err="1">
                <a:effectLst/>
                <a:latin typeface="Calibri" panose="020F0502020204030204" pitchFamily="34" charset="0"/>
                <a:ea typeface="Calibri" panose="020F0502020204030204" pitchFamily="34" charset="0"/>
                <a:cs typeface="Calibri" panose="020F0502020204030204" pitchFamily="34" charset="0"/>
              </a:rPr>
              <a:t>Suppasri</a:t>
            </a:r>
            <a:r>
              <a:rPr lang="en-US" sz="1800" dirty="0">
                <a:effectLst/>
                <a:latin typeface="Calibri" panose="020F0502020204030204" pitchFamily="34" charset="0"/>
                <a:ea typeface="Calibri" panose="020F0502020204030204" pitchFamily="34" charset="0"/>
                <a:cs typeface="Calibri" panose="020F0502020204030204" pitchFamily="34" charset="0"/>
              </a:rPr>
              <a:t>, A., Imamura, F., &amp; </a:t>
            </a:r>
            <a:r>
              <a:rPr lang="en-US" sz="1800" dirty="0" err="1">
                <a:effectLst/>
                <a:latin typeface="Calibri" panose="020F0502020204030204" pitchFamily="34" charset="0"/>
                <a:ea typeface="Calibri" panose="020F0502020204030204" pitchFamily="34" charset="0"/>
                <a:cs typeface="Calibri" panose="020F0502020204030204" pitchFamily="34" charset="0"/>
              </a:rPr>
              <a:t>Koshimura</a:t>
            </a:r>
            <a:r>
              <a:rPr lang="en-US" sz="1800" dirty="0">
                <a:effectLst/>
                <a:latin typeface="Calibri" panose="020F0502020204030204" pitchFamily="34" charset="0"/>
                <a:ea typeface="Calibri" panose="020F0502020204030204" pitchFamily="34" charset="0"/>
                <a:cs typeface="Calibri" panose="020F0502020204030204" pitchFamily="34" charset="0"/>
              </a:rPr>
              <a:t>, S. (2012). Agent-based simulation of the 2011 great east japan earthquake/tsunami evacuation: An integrated model of tsunami inundation and evacuation. </a:t>
            </a:r>
            <a:r>
              <a:rPr lang="en-US" sz="1800" i="1" dirty="0">
                <a:effectLst/>
                <a:latin typeface="Calibri" panose="020F0502020204030204" pitchFamily="34" charset="0"/>
                <a:ea typeface="Calibri" panose="020F0502020204030204" pitchFamily="34" charset="0"/>
                <a:cs typeface="Calibri" panose="020F0502020204030204" pitchFamily="34" charset="0"/>
              </a:rPr>
              <a:t>Journal of Natural Disaster Science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34</a:t>
            </a:r>
            <a:r>
              <a:rPr lang="en-US" sz="1800" dirty="0">
                <a:effectLst/>
                <a:latin typeface="Calibri" panose="020F0502020204030204" pitchFamily="34" charset="0"/>
                <a:ea typeface="Calibri" panose="020F0502020204030204" pitchFamily="34" charset="0"/>
                <a:cs typeface="Calibri" panose="020F0502020204030204" pitchFamily="34" charset="0"/>
              </a:rPr>
              <a:t>(1), 41–57.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Morss</a:t>
            </a:r>
            <a:r>
              <a:rPr lang="en-US" sz="1800" dirty="0">
                <a:effectLst/>
                <a:latin typeface="Calibri" panose="020F0502020204030204" pitchFamily="34" charset="0"/>
                <a:ea typeface="Calibri" panose="020F0502020204030204" pitchFamily="34" charset="0"/>
                <a:cs typeface="Calibri" panose="020F0502020204030204" pitchFamily="34" charset="0"/>
              </a:rPr>
              <a:t>, R. E., Demuth, J. L., </a:t>
            </a:r>
            <a:r>
              <a:rPr lang="en-US" sz="1800" dirty="0" err="1">
                <a:effectLst/>
                <a:latin typeface="Calibri" panose="020F0502020204030204" pitchFamily="34" charset="0"/>
                <a:ea typeface="Calibri" panose="020F0502020204030204" pitchFamily="34" charset="0"/>
                <a:cs typeface="Calibri" panose="020F0502020204030204" pitchFamily="34" charset="0"/>
              </a:rPr>
              <a:t>Lazrus</a:t>
            </a:r>
            <a:r>
              <a:rPr lang="en-US" sz="1800" dirty="0">
                <a:effectLst/>
                <a:latin typeface="Calibri" panose="020F0502020204030204" pitchFamily="34" charset="0"/>
                <a:ea typeface="Calibri" panose="020F0502020204030204" pitchFamily="34" charset="0"/>
                <a:cs typeface="Calibri" panose="020F0502020204030204" pitchFamily="34" charset="0"/>
              </a:rPr>
              <a:t>, H., </a:t>
            </a:r>
            <a:r>
              <a:rPr lang="en-US" sz="1800" dirty="0" err="1">
                <a:effectLst/>
                <a:latin typeface="Calibri" panose="020F0502020204030204" pitchFamily="34" charset="0"/>
                <a:ea typeface="Calibri" panose="020F0502020204030204" pitchFamily="34" charset="0"/>
                <a:cs typeface="Calibri" panose="020F0502020204030204" pitchFamily="34" charset="0"/>
              </a:rPr>
              <a:t>Palen</a:t>
            </a:r>
            <a:r>
              <a:rPr lang="en-US" sz="1800" dirty="0">
                <a:effectLst/>
                <a:latin typeface="Calibri" panose="020F0502020204030204" pitchFamily="34" charset="0"/>
                <a:ea typeface="Calibri" panose="020F0502020204030204" pitchFamily="34" charset="0"/>
                <a:cs typeface="Calibri" panose="020F0502020204030204" pitchFamily="34" charset="0"/>
              </a:rPr>
              <a:t>, L., Barton, C. M., Davis, C. A., Snyder, C., </a:t>
            </a:r>
            <a:r>
              <a:rPr lang="en-US" sz="1800" dirty="0" err="1">
                <a:effectLst/>
                <a:latin typeface="Calibri" panose="020F0502020204030204" pitchFamily="34" charset="0"/>
                <a:ea typeface="Calibri" panose="020F0502020204030204" pitchFamily="34" charset="0"/>
                <a:cs typeface="Calibri" panose="020F0502020204030204" pitchFamily="34" charset="0"/>
              </a:rPr>
              <a:t>Wilhelmi</a:t>
            </a:r>
            <a:r>
              <a:rPr lang="en-US" sz="1800" dirty="0">
                <a:effectLst/>
                <a:latin typeface="Calibri" panose="020F0502020204030204" pitchFamily="34" charset="0"/>
                <a:ea typeface="Calibri" panose="020F0502020204030204" pitchFamily="34" charset="0"/>
                <a:cs typeface="Calibri" panose="020F0502020204030204" pitchFamily="34" charset="0"/>
              </a:rPr>
              <a:t>, O. V, Anderson, K. M., </a:t>
            </a:r>
            <a:r>
              <a:rPr lang="en-US" sz="1800" dirty="0" err="1">
                <a:effectLst/>
                <a:latin typeface="Calibri" panose="020F0502020204030204" pitchFamily="34" charset="0"/>
                <a:ea typeface="Calibri" panose="020F0502020204030204" pitchFamily="34" charset="0"/>
                <a:cs typeface="Calibri" panose="020F0502020204030204" pitchFamily="34" charset="0"/>
              </a:rPr>
              <a:t>Ahijevych</a:t>
            </a:r>
            <a:r>
              <a:rPr lang="en-US" sz="1800" dirty="0">
                <a:effectLst/>
                <a:latin typeface="Calibri" panose="020F0502020204030204" pitchFamily="34" charset="0"/>
                <a:ea typeface="Calibri" panose="020F0502020204030204" pitchFamily="34" charset="0"/>
                <a:cs typeface="Calibri" panose="020F0502020204030204" pitchFamily="34" charset="0"/>
              </a:rPr>
              <a:t>, D. A., &amp; others. (2017). Hazardous weather prediction and communication in the modern information environment. </a:t>
            </a:r>
            <a:r>
              <a:rPr lang="en-US" sz="1800" i="1" dirty="0">
                <a:effectLst/>
                <a:latin typeface="Calibri" panose="020F0502020204030204" pitchFamily="34" charset="0"/>
                <a:ea typeface="Calibri" panose="020F0502020204030204" pitchFamily="34" charset="0"/>
                <a:cs typeface="Calibri" panose="020F0502020204030204" pitchFamily="34" charset="0"/>
              </a:rPr>
              <a:t>Bulletin of the American Meteorological Society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98</a:t>
            </a:r>
            <a:r>
              <a:rPr lang="en-US" sz="1800" dirty="0">
                <a:effectLst/>
                <a:latin typeface="Calibri" panose="020F0502020204030204" pitchFamily="34" charset="0"/>
                <a:ea typeface="Calibri" panose="020F0502020204030204" pitchFamily="34" charset="0"/>
                <a:cs typeface="Calibri" panose="020F0502020204030204" pitchFamily="34" charset="0"/>
              </a:rPr>
              <a:t>(12), 2653–2674.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0845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F76F-CEB0-41BF-BB0D-74D6D46ACDA4}"/>
              </a:ext>
            </a:extLst>
          </p:cNvPr>
          <p:cNvSpPr>
            <a:spLocks noGrp="1"/>
          </p:cNvSpPr>
          <p:nvPr>
            <p:ph type="title"/>
          </p:nvPr>
        </p:nvSpPr>
        <p:spPr/>
        <p:txBody>
          <a:bodyPr/>
          <a:lstStyle/>
          <a:p>
            <a:r>
              <a:rPr lang="en-US" dirty="0">
                <a:ln>
                  <a:solidFill>
                    <a:schemeClr val="accent6"/>
                  </a:solidFill>
                </a:ln>
              </a:rPr>
              <a:t>References cont.</a:t>
            </a:r>
          </a:p>
        </p:txBody>
      </p:sp>
      <p:sp>
        <p:nvSpPr>
          <p:cNvPr id="3" name="Content Placeholder 2">
            <a:extLst>
              <a:ext uri="{FF2B5EF4-FFF2-40B4-BE49-F238E27FC236}">
                <a16:creationId xmlns:a16="http://schemas.microsoft.com/office/drawing/2014/main" id="{0DB801BC-E989-4361-9AA9-24481DDB1360}"/>
              </a:ext>
            </a:extLst>
          </p:cNvPr>
          <p:cNvSpPr>
            <a:spLocks noGrp="1"/>
          </p:cNvSpPr>
          <p:nvPr>
            <p:ph idx="1"/>
          </p:nvPr>
        </p:nvSpPr>
        <p:spPr/>
        <p:txBody>
          <a:bodyPr>
            <a:normAutofit fontScale="47500" lnSpcReduction="20000"/>
          </a:bodyPr>
          <a:lstStyle/>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Paulikas</a:t>
            </a:r>
            <a:r>
              <a:rPr lang="en-US" sz="2800" dirty="0">
                <a:effectLst/>
                <a:latin typeface="Calibri" panose="020F0502020204030204" pitchFamily="34" charset="0"/>
                <a:ea typeface="Calibri" panose="020F0502020204030204" pitchFamily="34" charset="0"/>
                <a:cs typeface="Calibri" panose="020F0502020204030204" pitchFamily="34" charset="0"/>
              </a:rPr>
              <a:t>, M. J., &amp; </a:t>
            </a:r>
            <a:r>
              <a:rPr lang="en-US" sz="2800" dirty="0" err="1">
                <a:effectLst/>
                <a:latin typeface="Calibri" panose="020F0502020204030204" pitchFamily="34" charset="0"/>
                <a:ea typeface="Calibri" panose="020F0502020204030204" pitchFamily="34" charset="0"/>
                <a:cs typeface="Calibri" panose="020F0502020204030204" pitchFamily="34" charset="0"/>
              </a:rPr>
              <a:t>Schmidlin</a:t>
            </a:r>
            <a:r>
              <a:rPr lang="en-US" sz="2800" dirty="0">
                <a:effectLst/>
                <a:latin typeface="Calibri" panose="020F0502020204030204" pitchFamily="34" charset="0"/>
                <a:ea typeface="Calibri" panose="020F0502020204030204" pitchFamily="34" charset="0"/>
                <a:cs typeface="Calibri" panose="020F0502020204030204" pitchFamily="34" charset="0"/>
              </a:rPr>
              <a:t>, T. W. (2017). US tornado fatalities in motor vehicles (1991--2015). </a:t>
            </a:r>
            <a:r>
              <a:rPr lang="en-US" sz="2800" i="1" dirty="0">
                <a:effectLst/>
                <a:latin typeface="Calibri" panose="020F0502020204030204" pitchFamily="34" charset="0"/>
                <a:ea typeface="Calibri" panose="020F0502020204030204" pitchFamily="34" charset="0"/>
                <a:cs typeface="Calibri" panose="020F0502020204030204" pitchFamily="34" charset="0"/>
              </a:rPr>
              <a:t>Natural Hazards</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87</a:t>
            </a:r>
            <a:r>
              <a:rPr lang="en-US" sz="2800" dirty="0">
                <a:effectLst/>
                <a:latin typeface="Calibri" panose="020F0502020204030204" pitchFamily="34" charset="0"/>
                <a:ea typeface="Calibri" panose="020F0502020204030204" pitchFamily="34" charset="0"/>
                <a:cs typeface="Calibri" panose="020F0502020204030204" pitchFamily="34" charset="0"/>
              </a:rPr>
              <a:t>(1), 121–143.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Ripberger</a:t>
            </a:r>
            <a:r>
              <a:rPr lang="en-US" sz="2800" dirty="0">
                <a:effectLst/>
                <a:latin typeface="Calibri" panose="020F0502020204030204" pitchFamily="34" charset="0"/>
                <a:ea typeface="Calibri" panose="020F0502020204030204" pitchFamily="34" charset="0"/>
                <a:cs typeface="Calibri" panose="020F0502020204030204" pitchFamily="34" charset="0"/>
              </a:rPr>
              <a:t>, J., Silva, C., &amp; Jenkins-Smith, H. (2020a). </a:t>
            </a:r>
            <a:r>
              <a:rPr lang="en-US" sz="2800" i="1" dirty="0">
                <a:effectLst/>
                <a:latin typeface="Calibri" panose="020F0502020204030204" pitchFamily="34" charset="0"/>
                <a:ea typeface="Calibri" panose="020F0502020204030204" pitchFamily="34" charset="0"/>
                <a:cs typeface="Calibri" panose="020F0502020204030204" pitchFamily="34" charset="0"/>
              </a:rPr>
              <a:t>WX17</a:t>
            </a:r>
            <a:r>
              <a:rPr lang="en-US" sz="2800" dirty="0">
                <a:effectLst/>
                <a:latin typeface="Calibri" panose="020F0502020204030204" pitchFamily="34" charset="0"/>
                <a:ea typeface="Calibri" panose="020F0502020204030204" pitchFamily="34" charset="0"/>
                <a:cs typeface="Calibri" panose="020F0502020204030204" pitchFamily="34" charset="0"/>
              </a:rPr>
              <a:t>. Harvard </a:t>
            </a:r>
            <a:r>
              <a:rPr lang="en-US" sz="2800" dirty="0" err="1">
                <a:effectLst/>
                <a:latin typeface="Calibri" panose="020F0502020204030204" pitchFamily="34" charset="0"/>
                <a:ea typeface="Calibri" panose="020F0502020204030204" pitchFamily="34" charset="0"/>
                <a:cs typeface="Calibri" panose="020F0502020204030204" pitchFamily="34" charset="0"/>
              </a:rPr>
              <a:t>Dataverse</a:t>
            </a:r>
            <a:r>
              <a:rPr lang="en-US" sz="2800" dirty="0">
                <a:effectLst/>
                <a:latin typeface="Calibri" panose="020F0502020204030204" pitchFamily="34" charset="0"/>
                <a:ea typeface="Calibri" panose="020F0502020204030204" pitchFamily="34" charset="0"/>
                <a:cs typeface="Calibri" panose="020F0502020204030204" pitchFamily="34" charset="0"/>
              </a:rPr>
              <a:t>. https://doi.org/10.7910/DVN/GSTYK4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Ripberger</a:t>
            </a:r>
            <a:r>
              <a:rPr lang="en-US" sz="2800" dirty="0">
                <a:effectLst/>
                <a:latin typeface="Calibri" panose="020F0502020204030204" pitchFamily="34" charset="0"/>
                <a:ea typeface="Calibri" panose="020F0502020204030204" pitchFamily="34" charset="0"/>
                <a:cs typeface="Calibri" panose="020F0502020204030204" pitchFamily="34" charset="0"/>
              </a:rPr>
              <a:t>, J., Silva, C., &amp; Jenkins-Smith, H. (2020b). </a:t>
            </a:r>
            <a:r>
              <a:rPr lang="en-US" sz="2800" i="1" dirty="0">
                <a:effectLst/>
                <a:latin typeface="Calibri" panose="020F0502020204030204" pitchFamily="34" charset="0"/>
                <a:ea typeface="Calibri" panose="020F0502020204030204" pitchFamily="34" charset="0"/>
                <a:cs typeface="Calibri" panose="020F0502020204030204" pitchFamily="34" charset="0"/>
              </a:rPr>
              <a:t>WX18</a:t>
            </a:r>
            <a:r>
              <a:rPr lang="en-US" sz="2800" dirty="0">
                <a:effectLst/>
                <a:latin typeface="Calibri" panose="020F0502020204030204" pitchFamily="34" charset="0"/>
                <a:ea typeface="Calibri" panose="020F0502020204030204" pitchFamily="34" charset="0"/>
                <a:cs typeface="Calibri" panose="020F0502020204030204" pitchFamily="34" charset="0"/>
              </a:rPr>
              <a:t>. Harvard </a:t>
            </a:r>
            <a:r>
              <a:rPr lang="en-US" sz="2800" dirty="0" err="1">
                <a:effectLst/>
                <a:latin typeface="Calibri" panose="020F0502020204030204" pitchFamily="34" charset="0"/>
                <a:ea typeface="Calibri" panose="020F0502020204030204" pitchFamily="34" charset="0"/>
                <a:cs typeface="Calibri" panose="020F0502020204030204" pitchFamily="34" charset="0"/>
              </a:rPr>
              <a:t>Dataverse</a:t>
            </a:r>
            <a:r>
              <a:rPr lang="en-US" sz="2800" dirty="0">
                <a:effectLst/>
                <a:latin typeface="Calibri" panose="020F0502020204030204" pitchFamily="34" charset="0"/>
                <a:ea typeface="Calibri" panose="020F0502020204030204" pitchFamily="34" charset="0"/>
                <a:cs typeface="Calibri" panose="020F0502020204030204" pitchFamily="34" charset="0"/>
              </a:rPr>
              <a:t>. https://doi.org/10.7910/DVN/RHT4ON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Ripberger</a:t>
            </a:r>
            <a:r>
              <a:rPr lang="en-US" sz="2800" dirty="0">
                <a:effectLst/>
                <a:latin typeface="Calibri" panose="020F0502020204030204" pitchFamily="34" charset="0"/>
                <a:ea typeface="Calibri" panose="020F0502020204030204" pitchFamily="34" charset="0"/>
                <a:cs typeface="Calibri" panose="020F0502020204030204" pitchFamily="34" charset="0"/>
              </a:rPr>
              <a:t>, J., Silva, C., &amp; Jenkins-Smith, H. (2020c). </a:t>
            </a:r>
            <a:r>
              <a:rPr lang="en-US" sz="2800" i="1" dirty="0">
                <a:effectLst/>
                <a:latin typeface="Calibri" panose="020F0502020204030204" pitchFamily="34" charset="0"/>
                <a:ea typeface="Calibri" panose="020F0502020204030204" pitchFamily="34" charset="0"/>
                <a:cs typeface="Calibri" panose="020F0502020204030204" pitchFamily="34" charset="0"/>
              </a:rPr>
              <a:t>WX19</a:t>
            </a:r>
            <a:r>
              <a:rPr lang="en-US" sz="2800" dirty="0">
                <a:effectLst/>
                <a:latin typeface="Calibri" panose="020F0502020204030204" pitchFamily="34" charset="0"/>
                <a:ea typeface="Calibri" panose="020F0502020204030204" pitchFamily="34" charset="0"/>
                <a:cs typeface="Calibri" panose="020F0502020204030204" pitchFamily="34" charset="0"/>
              </a:rPr>
              <a:t>. Harvard </a:t>
            </a:r>
            <a:r>
              <a:rPr lang="en-US" sz="2800" dirty="0" err="1">
                <a:effectLst/>
                <a:latin typeface="Calibri" panose="020F0502020204030204" pitchFamily="34" charset="0"/>
                <a:ea typeface="Calibri" panose="020F0502020204030204" pitchFamily="34" charset="0"/>
                <a:cs typeface="Calibri" panose="020F0502020204030204" pitchFamily="34" charset="0"/>
              </a:rPr>
              <a:t>Dataverse</a:t>
            </a:r>
            <a:r>
              <a:rPr lang="en-US" sz="2800" dirty="0">
                <a:effectLst/>
                <a:latin typeface="Calibri" panose="020F0502020204030204" pitchFamily="34" charset="0"/>
                <a:ea typeface="Calibri" panose="020F0502020204030204" pitchFamily="34" charset="0"/>
                <a:cs typeface="Calibri" panose="020F0502020204030204" pitchFamily="34" charset="0"/>
              </a:rPr>
              <a:t>. https://doi.org/10.7910/DVN/MLCJEW</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Schmidlin</a:t>
            </a:r>
            <a:r>
              <a:rPr lang="en-US" sz="2800" dirty="0">
                <a:effectLst/>
                <a:latin typeface="Calibri" panose="020F0502020204030204" pitchFamily="34" charset="0"/>
                <a:ea typeface="Calibri" panose="020F0502020204030204" pitchFamily="34" charset="0"/>
                <a:cs typeface="Calibri" panose="020F0502020204030204" pitchFamily="34" charset="0"/>
              </a:rPr>
              <a:t>, T., Hammer, B., King, P., Ono, Y., Miller, L. S., &amp; </a:t>
            </a:r>
            <a:r>
              <a:rPr lang="en-US" sz="2800" dirty="0" err="1">
                <a:effectLst/>
                <a:latin typeface="Calibri" panose="020F0502020204030204" pitchFamily="34" charset="0"/>
                <a:ea typeface="Calibri" panose="020F0502020204030204" pitchFamily="34" charset="0"/>
                <a:cs typeface="Calibri" panose="020F0502020204030204" pitchFamily="34" charset="0"/>
              </a:rPr>
              <a:t>Thumann</a:t>
            </a:r>
            <a:r>
              <a:rPr lang="en-US" sz="2800" dirty="0">
                <a:effectLst/>
                <a:latin typeface="Calibri" panose="020F0502020204030204" pitchFamily="34" charset="0"/>
                <a:ea typeface="Calibri" panose="020F0502020204030204" pitchFamily="34" charset="0"/>
                <a:cs typeface="Calibri" panose="020F0502020204030204" pitchFamily="34" charset="0"/>
              </a:rPr>
              <a:t>, G. (2002). Unsafe at any (wind) speed? Testing the stability of motor vehicles in severe winds. </a:t>
            </a:r>
            <a:r>
              <a:rPr lang="en-US" sz="2800" i="1" dirty="0">
                <a:effectLst/>
                <a:latin typeface="Calibri" panose="020F0502020204030204" pitchFamily="34" charset="0"/>
                <a:ea typeface="Calibri" panose="020F0502020204030204" pitchFamily="34" charset="0"/>
                <a:cs typeface="Calibri" panose="020F0502020204030204" pitchFamily="34" charset="0"/>
              </a:rPr>
              <a:t>Bulletin of the American Meteorological Society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83</a:t>
            </a:r>
            <a:r>
              <a:rPr lang="en-US" sz="2800" dirty="0">
                <a:effectLst/>
                <a:latin typeface="Calibri" panose="020F0502020204030204" pitchFamily="34" charset="0"/>
                <a:ea typeface="Calibri" panose="020F0502020204030204" pitchFamily="34" charset="0"/>
                <a:cs typeface="Calibri" panose="020F0502020204030204" pitchFamily="34" charset="0"/>
              </a:rPr>
              <a:t>(12), 1821–1830.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Schmidlin</a:t>
            </a:r>
            <a:r>
              <a:rPr lang="en-US" sz="2800" dirty="0">
                <a:effectLst/>
                <a:latin typeface="Calibri" panose="020F0502020204030204" pitchFamily="34" charset="0"/>
                <a:ea typeface="Calibri" panose="020F0502020204030204" pitchFamily="34" charset="0"/>
                <a:cs typeface="Calibri" panose="020F0502020204030204" pitchFamily="34" charset="0"/>
              </a:rPr>
              <a:t>, T. W., Hammer, B. O., Ono, Y., &amp; King, P. S. (2009). Tornado shelter-seeking behavior and tornado shelter options among mobile home residents in the United States. </a:t>
            </a:r>
            <a:r>
              <a:rPr lang="en-US" sz="2800" i="1" dirty="0">
                <a:effectLst/>
                <a:latin typeface="Calibri" panose="020F0502020204030204" pitchFamily="34" charset="0"/>
                <a:ea typeface="Calibri" panose="020F0502020204030204" pitchFamily="34" charset="0"/>
                <a:cs typeface="Calibri" panose="020F0502020204030204" pitchFamily="34" charset="0"/>
              </a:rPr>
              <a:t>Natural Hazards</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48</a:t>
            </a:r>
            <a:r>
              <a:rPr lang="en-US" sz="2800" dirty="0">
                <a:effectLst/>
                <a:latin typeface="Calibri" panose="020F0502020204030204" pitchFamily="34" charset="0"/>
                <a:ea typeface="Calibri" panose="020F0502020204030204" pitchFamily="34" charset="0"/>
                <a:cs typeface="Calibri" panose="020F0502020204030204" pitchFamily="34" charset="0"/>
              </a:rPr>
              <a:t>(2), 191–201. https://doi.org/10.1007/s11069-008-9257-z</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Schultz, D. M., </a:t>
            </a:r>
            <a:r>
              <a:rPr lang="en-US" sz="2800" dirty="0" err="1">
                <a:effectLst/>
                <a:latin typeface="Calibri" panose="020F0502020204030204" pitchFamily="34" charset="0"/>
                <a:ea typeface="Calibri" panose="020F0502020204030204" pitchFamily="34" charset="0"/>
                <a:cs typeface="Calibri" panose="020F0502020204030204" pitchFamily="34" charset="0"/>
              </a:rPr>
              <a:t>Gruntfest</a:t>
            </a:r>
            <a:r>
              <a:rPr lang="en-US" sz="2800" dirty="0">
                <a:effectLst/>
                <a:latin typeface="Calibri" panose="020F0502020204030204" pitchFamily="34" charset="0"/>
                <a:ea typeface="Calibri" panose="020F0502020204030204" pitchFamily="34" charset="0"/>
                <a:cs typeface="Calibri" panose="020F0502020204030204" pitchFamily="34" charset="0"/>
              </a:rPr>
              <a:t>, E. C., Hayden, M. H., Benight, C. C., </a:t>
            </a:r>
            <a:r>
              <a:rPr lang="en-US" sz="2800" dirty="0" err="1">
                <a:effectLst/>
                <a:latin typeface="Calibri" panose="020F0502020204030204" pitchFamily="34" charset="0"/>
                <a:ea typeface="Calibri" panose="020F0502020204030204" pitchFamily="34" charset="0"/>
                <a:cs typeface="Calibri" panose="020F0502020204030204" pitchFamily="34" charset="0"/>
              </a:rPr>
              <a:t>Drobot</a:t>
            </a:r>
            <a:r>
              <a:rPr lang="en-US" sz="2800" dirty="0">
                <a:effectLst/>
                <a:latin typeface="Calibri" panose="020F0502020204030204" pitchFamily="34" charset="0"/>
                <a:ea typeface="Calibri" panose="020F0502020204030204" pitchFamily="34" charset="0"/>
                <a:cs typeface="Calibri" panose="020F0502020204030204" pitchFamily="34" charset="0"/>
              </a:rPr>
              <a:t>, S., &amp; Barnes, L. R. (2010). Decision making by Austin, Texas, residents in hypothetical tornado scenarios. </a:t>
            </a:r>
            <a:r>
              <a:rPr lang="en-US" sz="2800" i="1" dirty="0">
                <a:effectLst/>
                <a:latin typeface="Calibri" panose="020F0502020204030204" pitchFamily="34" charset="0"/>
                <a:ea typeface="Calibri" panose="020F0502020204030204" pitchFamily="34" charset="0"/>
                <a:cs typeface="Calibri" panose="020F0502020204030204" pitchFamily="34" charset="0"/>
              </a:rPr>
              <a:t>Weather, Climate, and Society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2</a:t>
            </a:r>
            <a:r>
              <a:rPr lang="en-US" sz="2800" dirty="0">
                <a:effectLst/>
                <a:latin typeface="Calibri" panose="020F0502020204030204" pitchFamily="34" charset="0"/>
                <a:ea typeface="Calibri" panose="020F0502020204030204" pitchFamily="34" charset="0"/>
                <a:cs typeface="Calibri" panose="020F0502020204030204" pitchFamily="34" charset="0"/>
              </a:rPr>
              <a:t>(3), 249–254. https://doi.org/10.1175/2010WCAS1067.1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Sorensen, J. H. (2000). Hazard warning systems: Review of 20 years of progress. </a:t>
            </a:r>
            <a:r>
              <a:rPr lang="en-US" sz="2800" i="1" dirty="0">
                <a:effectLst/>
                <a:latin typeface="Calibri" panose="020F0502020204030204" pitchFamily="34" charset="0"/>
                <a:ea typeface="Calibri" panose="020F0502020204030204" pitchFamily="34" charset="0"/>
                <a:cs typeface="Calibri" panose="020F0502020204030204" pitchFamily="34" charset="0"/>
              </a:rPr>
              <a:t>Natural Hazards Review</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1</a:t>
            </a:r>
            <a:r>
              <a:rPr lang="en-US" sz="2800" dirty="0">
                <a:effectLst/>
                <a:latin typeface="Calibri" panose="020F0502020204030204" pitchFamily="34" charset="0"/>
                <a:ea typeface="Calibri" panose="020F0502020204030204" pitchFamily="34" charset="0"/>
                <a:cs typeface="Calibri" panose="020F0502020204030204" pitchFamily="34" charset="0"/>
              </a:rPr>
              <a:t>(2), 119–125.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Uccellini</a:t>
            </a:r>
            <a:r>
              <a:rPr lang="en-US" sz="2800" dirty="0">
                <a:effectLst/>
                <a:latin typeface="Calibri" panose="020F0502020204030204" pitchFamily="34" charset="0"/>
                <a:ea typeface="Calibri" panose="020F0502020204030204" pitchFamily="34" charset="0"/>
                <a:cs typeface="Calibri" panose="020F0502020204030204" pitchFamily="34" charset="0"/>
              </a:rPr>
              <a:t>, L. W. (2014). </a:t>
            </a:r>
            <a:r>
              <a:rPr lang="en-US" sz="2800" i="1" dirty="0">
                <a:effectLst/>
                <a:latin typeface="Calibri" panose="020F0502020204030204" pitchFamily="34" charset="0"/>
                <a:ea typeface="Calibri" panose="020F0502020204030204" pitchFamily="34" charset="0"/>
                <a:cs typeface="Calibri" panose="020F0502020204030204" pitchFamily="34" charset="0"/>
              </a:rPr>
              <a:t>May 2013 Oklahoma Tornadoes and Flash Flooding National Oceanic and Atmospheric Administration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March</a:t>
            </a:r>
            <a:r>
              <a:rPr lang="en-US" sz="2800" dirty="0">
                <a:effectLst/>
                <a:latin typeface="Calibri" panose="020F0502020204030204" pitchFamily="34" charset="0"/>
                <a:ea typeface="Calibri" panose="020F0502020204030204" pitchFamily="34" charset="0"/>
                <a:cs typeface="Calibri" panose="020F0502020204030204" pitchFamily="34" charset="0"/>
              </a:rPr>
              <a:t>, 63.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Wang, H., </a:t>
            </a:r>
            <a:r>
              <a:rPr lang="en-US" sz="2800" dirty="0" err="1">
                <a:effectLst/>
                <a:latin typeface="Calibri" panose="020F0502020204030204" pitchFamily="34" charset="0"/>
                <a:ea typeface="Calibri" panose="020F0502020204030204" pitchFamily="34" charset="0"/>
                <a:cs typeface="Calibri" panose="020F0502020204030204" pitchFamily="34" charset="0"/>
              </a:rPr>
              <a:t>Mostafizi</a:t>
            </a:r>
            <a:r>
              <a:rPr lang="en-US" sz="2800" dirty="0">
                <a:effectLst/>
                <a:latin typeface="Calibri" panose="020F0502020204030204" pitchFamily="34" charset="0"/>
                <a:ea typeface="Calibri" panose="020F0502020204030204" pitchFamily="34" charset="0"/>
                <a:cs typeface="Calibri" panose="020F0502020204030204" pitchFamily="34" charset="0"/>
              </a:rPr>
              <a:t>, A., Cramer, L. A., Cox, D., &amp; Park, H. (2016). An agent-based model of a multimodal near-field tsunami evacuation: Decision-making and life safety. </a:t>
            </a:r>
            <a:r>
              <a:rPr lang="en-US" sz="2800" i="1" dirty="0">
                <a:effectLst/>
                <a:latin typeface="Calibri" panose="020F0502020204030204" pitchFamily="34" charset="0"/>
                <a:ea typeface="Calibri" panose="020F0502020204030204" pitchFamily="34" charset="0"/>
                <a:cs typeface="Calibri" panose="020F0502020204030204" pitchFamily="34" charset="0"/>
              </a:rPr>
              <a:t>Transportation Research Part C: Emerging Technologies</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64</a:t>
            </a:r>
            <a:r>
              <a:rPr lang="en-US" sz="2800" dirty="0">
                <a:effectLst/>
                <a:latin typeface="Calibri" panose="020F0502020204030204" pitchFamily="34" charset="0"/>
                <a:ea typeface="Calibri" panose="020F0502020204030204" pitchFamily="34" charset="0"/>
                <a:cs typeface="Calibri" panose="020F0502020204030204" pitchFamily="34" charset="0"/>
              </a:rPr>
              <a:t>, 86–100.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Watts, J., </a:t>
            </a:r>
            <a:r>
              <a:rPr lang="en-US" sz="2800" dirty="0" err="1">
                <a:effectLst/>
                <a:latin typeface="Calibri" panose="020F0502020204030204" pitchFamily="34" charset="0"/>
                <a:ea typeface="Calibri" panose="020F0502020204030204" pitchFamily="34" charset="0"/>
                <a:cs typeface="Calibri" panose="020F0502020204030204" pitchFamily="34" charset="0"/>
              </a:rPr>
              <a:t>Morss</a:t>
            </a:r>
            <a:r>
              <a:rPr lang="en-US" sz="2800" dirty="0">
                <a:effectLst/>
                <a:latin typeface="Calibri" panose="020F0502020204030204" pitchFamily="34" charset="0"/>
                <a:ea typeface="Calibri" panose="020F0502020204030204" pitchFamily="34" charset="0"/>
                <a:cs typeface="Calibri" panose="020F0502020204030204" pitchFamily="34" charset="0"/>
              </a:rPr>
              <a:t>, R. E., Barton, C. M., &amp; Demuth, J. L. (2019). Conceptualizing and implementing an agent-based model of information flow and decision making during hurricane threats. </a:t>
            </a:r>
            <a:r>
              <a:rPr lang="en-US" sz="2800" i="1" dirty="0">
                <a:effectLst/>
                <a:latin typeface="Calibri" panose="020F0502020204030204" pitchFamily="34" charset="0"/>
                <a:ea typeface="Calibri" panose="020F0502020204030204" pitchFamily="34" charset="0"/>
                <a:cs typeface="Calibri" panose="020F0502020204030204" pitchFamily="34" charset="0"/>
              </a:rPr>
              <a:t>Environmental Modelling &amp; Software</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122</a:t>
            </a:r>
            <a:r>
              <a:rPr lang="en-US" sz="2800" dirty="0">
                <a:effectLst/>
                <a:latin typeface="Calibri" panose="020F0502020204030204" pitchFamily="34" charset="0"/>
                <a:ea typeface="Calibri" panose="020F0502020204030204" pitchFamily="34" charset="0"/>
                <a:cs typeface="Calibri" panose="020F0502020204030204" pitchFamily="34" charset="0"/>
              </a:rPr>
              <a:t>, 104524.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Wurman</a:t>
            </a:r>
            <a:r>
              <a:rPr lang="en-US" sz="2800" dirty="0">
                <a:effectLst/>
                <a:latin typeface="Calibri" panose="020F0502020204030204" pitchFamily="34" charset="0"/>
                <a:ea typeface="Calibri" panose="020F0502020204030204" pitchFamily="34" charset="0"/>
                <a:cs typeface="Calibri" panose="020F0502020204030204" pitchFamily="34" charset="0"/>
              </a:rPr>
              <a:t>, J., </a:t>
            </a:r>
            <a:r>
              <a:rPr lang="en-US" sz="2800" dirty="0" err="1">
                <a:effectLst/>
                <a:latin typeface="Calibri" panose="020F0502020204030204" pitchFamily="34" charset="0"/>
                <a:ea typeface="Calibri" panose="020F0502020204030204" pitchFamily="34" charset="0"/>
                <a:cs typeface="Calibri" panose="020F0502020204030204" pitchFamily="34" charset="0"/>
              </a:rPr>
              <a:t>Kosiba</a:t>
            </a:r>
            <a:r>
              <a:rPr lang="en-US" sz="2800" dirty="0">
                <a:effectLst/>
                <a:latin typeface="Calibri" panose="020F0502020204030204" pitchFamily="34" charset="0"/>
                <a:ea typeface="Calibri" panose="020F0502020204030204" pitchFamily="34" charset="0"/>
                <a:cs typeface="Calibri" panose="020F0502020204030204" pitchFamily="34" charset="0"/>
              </a:rPr>
              <a:t>, K., Robinson, P., &amp; Marshall, T. (2014). The role of multiple-vortex tornado structure in causing storm researcher fatalities. </a:t>
            </a:r>
            <a:r>
              <a:rPr lang="en-US" sz="2800" i="1" dirty="0">
                <a:effectLst/>
                <a:latin typeface="Calibri" panose="020F0502020204030204" pitchFamily="34" charset="0"/>
                <a:ea typeface="Calibri" panose="020F0502020204030204" pitchFamily="34" charset="0"/>
                <a:cs typeface="Calibri" panose="020F0502020204030204" pitchFamily="34" charset="0"/>
              </a:rPr>
              <a:t>Bulletin of the American Meteorological Society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95</a:t>
            </a:r>
            <a:r>
              <a:rPr lang="en-US" sz="2800" dirty="0">
                <a:effectLst/>
                <a:latin typeface="Calibri" panose="020F0502020204030204" pitchFamily="34" charset="0"/>
                <a:ea typeface="Calibri" panose="020F0502020204030204" pitchFamily="34" charset="0"/>
                <a:cs typeface="Calibri" panose="020F0502020204030204" pitchFamily="34" charset="0"/>
              </a:rPr>
              <a:t>(1), 31–45. https://doi.org/10.1175/BAMS-D-13-00221.1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885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FBAE-AB52-42C8-999F-F78CB695DF07}"/>
              </a:ext>
            </a:extLst>
          </p:cNvPr>
          <p:cNvSpPr>
            <a:spLocks noGrp="1"/>
          </p:cNvSpPr>
          <p:nvPr>
            <p:ph type="title"/>
          </p:nvPr>
        </p:nvSpPr>
        <p:spPr>
          <a:xfrm>
            <a:off x="149639" y="225012"/>
            <a:ext cx="5628862" cy="757444"/>
          </a:xfrm>
          <a:noFill/>
        </p:spPr>
        <p:txBody>
          <a:bodyPr/>
          <a:lstStyle/>
          <a:p>
            <a:r>
              <a:rPr lang="en-US" b="1" dirty="0">
                <a:ln>
                  <a:solidFill>
                    <a:schemeClr val="accent6"/>
                  </a:solidFill>
                </a:ln>
              </a:rPr>
              <a:t>Vehicles and Tornadoes</a:t>
            </a:r>
          </a:p>
        </p:txBody>
      </p:sp>
      <p:sp>
        <p:nvSpPr>
          <p:cNvPr id="3" name="Content Placeholder 2">
            <a:extLst>
              <a:ext uri="{FF2B5EF4-FFF2-40B4-BE49-F238E27FC236}">
                <a16:creationId xmlns:a16="http://schemas.microsoft.com/office/drawing/2014/main" id="{B825CDDE-F805-46AE-ABC6-ED3CE96F45D1}"/>
              </a:ext>
            </a:extLst>
          </p:cNvPr>
          <p:cNvSpPr>
            <a:spLocks noGrp="1"/>
          </p:cNvSpPr>
          <p:nvPr>
            <p:ph idx="1"/>
          </p:nvPr>
        </p:nvSpPr>
        <p:spPr>
          <a:xfrm>
            <a:off x="467139" y="1079500"/>
            <a:ext cx="6771861" cy="5532644"/>
          </a:xfrm>
          <a:noFill/>
        </p:spPr>
        <p:txBody>
          <a:bodyPr>
            <a:normAutofit fontScale="85000" lnSpcReduction="20000"/>
          </a:bodyPr>
          <a:lstStyle/>
          <a:p>
            <a:r>
              <a:rPr lang="en-US" dirty="0"/>
              <a:t>Vehicle fatalities account for 10-20% of all tornado fatalities (Hammer and </a:t>
            </a:r>
            <a:r>
              <a:rPr lang="en-US" dirty="0" err="1"/>
              <a:t>Schmidlin</a:t>
            </a:r>
            <a:r>
              <a:rPr lang="en-US" dirty="0"/>
              <a:t>, 2002; Ashley, 2007)</a:t>
            </a:r>
          </a:p>
          <a:p>
            <a:pPr lvl="1"/>
            <a:r>
              <a:rPr lang="en-US" dirty="0"/>
              <a:t>Overall tornado fatalities have decreased while motor vehicle fatalities have increased (</a:t>
            </a:r>
            <a:r>
              <a:rPr lang="en-US" dirty="0" err="1"/>
              <a:t>Paulikas</a:t>
            </a:r>
            <a:r>
              <a:rPr lang="en-US" dirty="0"/>
              <a:t> and </a:t>
            </a:r>
            <a:r>
              <a:rPr lang="en-US" dirty="0" err="1"/>
              <a:t>Schmidlin</a:t>
            </a:r>
            <a:r>
              <a:rPr lang="en-US" dirty="0"/>
              <a:t>, 2017)</a:t>
            </a:r>
          </a:p>
          <a:p>
            <a:r>
              <a:rPr lang="en-US" dirty="0"/>
              <a:t>Vehicles provide little protection during a tornado</a:t>
            </a:r>
          </a:p>
          <a:p>
            <a:pPr lvl="1"/>
            <a:r>
              <a:rPr lang="en-US" dirty="0"/>
              <a:t>At EF3 wind speeds vehicles are often lofted (</a:t>
            </a:r>
            <a:r>
              <a:rPr lang="en-US" dirty="0" err="1"/>
              <a:t>Schmidlin</a:t>
            </a:r>
            <a:r>
              <a:rPr lang="en-US" dirty="0"/>
              <a:t> et al., 2002)</a:t>
            </a:r>
          </a:p>
          <a:p>
            <a:pPr lvl="1"/>
            <a:r>
              <a:rPr lang="en-US" dirty="0"/>
              <a:t>Falling debris can damage a vehicle (</a:t>
            </a:r>
            <a:r>
              <a:rPr lang="en-US" dirty="0" err="1"/>
              <a:t>Paulikas</a:t>
            </a:r>
            <a:r>
              <a:rPr lang="en-US" dirty="0"/>
              <a:t> and </a:t>
            </a:r>
            <a:r>
              <a:rPr lang="en-US" dirty="0" err="1"/>
              <a:t>Schmidlin</a:t>
            </a:r>
            <a:r>
              <a:rPr lang="en-US" dirty="0"/>
              <a:t>, 2017)</a:t>
            </a:r>
          </a:p>
          <a:p>
            <a:r>
              <a:rPr lang="en-US" dirty="0"/>
              <a:t>Vehicles can allow a person to escape the path of a tornado, however</a:t>
            </a:r>
          </a:p>
          <a:p>
            <a:pPr lvl="1"/>
            <a:r>
              <a:rPr lang="en-US" dirty="0"/>
              <a:t>New tornadoes can rapidly form</a:t>
            </a:r>
          </a:p>
          <a:p>
            <a:pPr lvl="1"/>
            <a:r>
              <a:rPr lang="en-US" dirty="0"/>
              <a:t>Tornado paths can suddenly change (</a:t>
            </a:r>
            <a:r>
              <a:rPr lang="en-US" dirty="0" err="1"/>
              <a:t>Wurman</a:t>
            </a:r>
            <a:r>
              <a:rPr lang="en-US" dirty="0"/>
              <a:t> et al., 2014)</a:t>
            </a:r>
          </a:p>
          <a:p>
            <a:pPr lvl="1"/>
            <a:r>
              <a:rPr lang="en-US" dirty="0"/>
              <a:t>Visible funnel may only be part of the tornado circulation (</a:t>
            </a:r>
            <a:r>
              <a:rPr lang="en-US" dirty="0" err="1"/>
              <a:t>Wurman</a:t>
            </a:r>
            <a:r>
              <a:rPr lang="en-US" dirty="0"/>
              <a:t> et al., 2014)</a:t>
            </a:r>
          </a:p>
          <a:p>
            <a:pPr lvl="1"/>
            <a:r>
              <a:rPr lang="en-US" dirty="0"/>
              <a:t>Heavy traffic can prevent evacuation (Blaire and Lunde, 2010)</a:t>
            </a:r>
          </a:p>
        </p:txBody>
      </p:sp>
      <p:sp>
        <p:nvSpPr>
          <p:cNvPr id="4" name="Rectangle 3">
            <a:extLst>
              <a:ext uri="{FF2B5EF4-FFF2-40B4-BE49-F238E27FC236}">
                <a16:creationId xmlns:a16="http://schemas.microsoft.com/office/drawing/2014/main" id="{FF8AAB3C-072E-45DA-BCB6-D4DC52AF8A48}"/>
              </a:ext>
            </a:extLst>
          </p:cNvPr>
          <p:cNvSpPr/>
          <p:nvPr/>
        </p:nvSpPr>
        <p:spPr>
          <a:xfrm>
            <a:off x="7813898" y="4076884"/>
            <a:ext cx="3857008" cy="461665"/>
          </a:xfrm>
          <a:prstGeom prst="rect">
            <a:avLst/>
          </a:prstGeom>
          <a:solidFill>
            <a:schemeClr val="bg1"/>
          </a:solidFill>
        </p:spPr>
        <p:txBody>
          <a:bodyPr wrap="square">
            <a:spAutoFit/>
          </a:bodyPr>
          <a:lstStyle/>
          <a:p>
            <a:r>
              <a:rPr lang="en-US" sz="1200" dirty="0">
                <a:hlinkClick r:id="rId2"/>
              </a:rPr>
              <a:t>https://www.mprnews.org/story/2011/05/23/tornado-transportation-issues</a:t>
            </a:r>
            <a:endParaRPr lang="en-US" sz="1200" dirty="0"/>
          </a:p>
        </p:txBody>
      </p:sp>
      <p:pic>
        <p:nvPicPr>
          <p:cNvPr id="6" name="Picture 5">
            <a:extLst>
              <a:ext uri="{FF2B5EF4-FFF2-40B4-BE49-F238E27FC236}">
                <a16:creationId xmlns:a16="http://schemas.microsoft.com/office/drawing/2014/main" id="{F59EDF41-8A91-42DB-9902-90EC201B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897" y="2260282"/>
            <a:ext cx="2653941" cy="1770179"/>
          </a:xfrm>
          <a:prstGeom prst="rect">
            <a:avLst/>
          </a:prstGeom>
        </p:spPr>
      </p:pic>
      <p:pic>
        <p:nvPicPr>
          <p:cNvPr id="8" name="Picture 7">
            <a:extLst>
              <a:ext uri="{FF2B5EF4-FFF2-40B4-BE49-F238E27FC236}">
                <a16:creationId xmlns:a16="http://schemas.microsoft.com/office/drawing/2014/main" id="{9156C887-0487-48DD-9B0F-1BC2EA34A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897" y="4584972"/>
            <a:ext cx="2575807" cy="1931855"/>
          </a:xfrm>
          <a:prstGeom prst="rect">
            <a:avLst/>
          </a:prstGeom>
        </p:spPr>
      </p:pic>
      <p:sp>
        <p:nvSpPr>
          <p:cNvPr id="9" name="Rectangle 8">
            <a:extLst>
              <a:ext uri="{FF2B5EF4-FFF2-40B4-BE49-F238E27FC236}">
                <a16:creationId xmlns:a16="http://schemas.microsoft.com/office/drawing/2014/main" id="{A4C0EDDD-34B5-4E0F-929D-7955EEDE2B46}"/>
              </a:ext>
            </a:extLst>
          </p:cNvPr>
          <p:cNvSpPr/>
          <p:nvPr/>
        </p:nvSpPr>
        <p:spPr>
          <a:xfrm>
            <a:off x="7813897" y="6544406"/>
            <a:ext cx="3447570" cy="276999"/>
          </a:xfrm>
          <a:prstGeom prst="rect">
            <a:avLst/>
          </a:prstGeom>
          <a:solidFill>
            <a:schemeClr val="bg1"/>
          </a:solidFill>
        </p:spPr>
        <p:txBody>
          <a:bodyPr wrap="square">
            <a:spAutoFit/>
          </a:bodyPr>
          <a:lstStyle/>
          <a:p>
            <a:r>
              <a:rPr lang="en-US" sz="1200" dirty="0">
                <a:hlinkClick r:id="rId5"/>
              </a:rPr>
              <a:t>https://www.weather.gov/ffc/20110415_svrstorms</a:t>
            </a:r>
            <a:endParaRPr lang="en-US" sz="1200" dirty="0"/>
          </a:p>
        </p:txBody>
      </p:sp>
      <p:pic>
        <p:nvPicPr>
          <p:cNvPr id="11" name="Picture 10">
            <a:extLst>
              <a:ext uri="{FF2B5EF4-FFF2-40B4-BE49-F238E27FC236}">
                <a16:creationId xmlns:a16="http://schemas.microsoft.com/office/drawing/2014/main" id="{654FD0BF-1B8F-4FCB-B274-71E1CD3E4C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897" y="76338"/>
            <a:ext cx="2880268" cy="1619428"/>
          </a:xfrm>
          <a:prstGeom prst="rect">
            <a:avLst/>
          </a:prstGeom>
        </p:spPr>
      </p:pic>
      <p:sp>
        <p:nvSpPr>
          <p:cNvPr id="12" name="Rectangle 11">
            <a:extLst>
              <a:ext uri="{FF2B5EF4-FFF2-40B4-BE49-F238E27FC236}">
                <a16:creationId xmlns:a16="http://schemas.microsoft.com/office/drawing/2014/main" id="{3C0F8A7C-7238-480C-A09C-90284E8D3169}"/>
              </a:ext>
            </a:extLst>
          </p:cNvPr>
          <p:cNvSpPr/>
          <p:nvPr/>
        </p:nvSpPr>
        <p:spPr>
          <a:xfrm>
            <a:off x="7813897" y="1752194"/>
            <a:ext cx="3857008" cy="461665"/>
          </a:xfrm>
          <a:prstGeom prst="rect">
            <a:avLst/>
          </a:prstGeom>
          <a:solidFill>
            <a:schemeClr val="bg1"/>
          </a:solidFill>
        </p:spPr>
        <p:txBody>
          <a:bodyPr wrap="square">
            <a:spAutoFit/>
          </a:bodyPr>
          <a:lstStyle/>
          <a:p>
            <a:r>
              <a:rPr lang="en-US" sz="1200" dirty="0">
                <a:hlinkClick r:id="rId7"/>
              </a:rPr>
              <a:t>https://www.newson6.com/story/39256490/tornadoes-flip-cars-leave-damage-behind-in-oklahoma</a:t>
            </a:r>
            <a:endParaRPr lang="en-US" sz="1200" dirty="0"/>
          </a:p>
        </p:txBody>
      </p:sp>
    </p:spTree>
    <p:extLst>
      <p:ext uri="{BB962C8B-B14F-4D97-AF65-F5344CB8AC3E}">
        <p14:creationId xmlns:p14="http://schemas.microsoft.com/office/powerpoint/2010/main" val="344545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9DD9-8BF1-41FF-89D9-8365CDFC0414}"/>
              </a:ext>
            </a:extLst>
          </p:cNvPr>
          <p:cNvSpPr>
            <a:spLocks noGrp="1"/>
          </p:cNvSpPr>
          <p:nvPr>
            <p:ph type="title"/>
          </p:nvPr>
        </p:nvSpPr>
        <p:spPr>
          <a:xfrm>
            <a:off x="308113" y="271224"/>
            <a:ext cx="6834809" cy="1325563"/>
          </a:xfrm>
          <a:noFill/>
        </p:spPr>
        <p:txBody>
          <a:bodyPr>
            <a:normAutofit fontScale="90000"/>
          </a:bodyPr>
          <a:lstStyle/>
          <a:p>
            <a:r>
              <a:rPr lang="en-US" b="1" dirty="0">
                <a:ln>
                  <a:solidFill>
                    <a:schemeClr val="accent6"/>
                  </a:solidFill>
                </a:ln>
              </a:rPr>
              <a:t>Tornado Evacuation/Sheltering Behavior</a:t>
            </a:r>
          </a:p>
        </p:txBody>
      </p:sp>
      <p:sp>
        <p:nvSpPr>
          <p:cNvPr id="3" name="Content Placeholder 2">
            <a:extLst>
              <a:ext uri="{FF2B5EF4-FFF2-40B4-BE49-F238E27FC236}">
                <a16:creationId xmlns:a16="http://schemas.microsoft.com/office/drawing/2014/main" id="{83F4BA09-4D0E-4FC7-B35A-495E397D431F}"/>
              </a:ext>
            </a:extLst>
          </p:cNvPr>
          <p:cNvSpPr>
            <a:spLocks noGrp="1"/>
          </p:cNvSpPr>
          <p:nvPr>
            <p:ph idx="1"/>
          </p:nvPr>
        </p:nvSpPr>
        <p:spPr>
          <a:xfrm>
            <a:off x="331589" y="1821626"/>
            <a:ext cx="6930602" cy="4764390"/>
          </a:xfrm>
          <a:noFill/>
        </p:spPr>
        <p:txBody>
          <a:bodyPr>
            <a:normAutofit fontScale="85000" lnSpcReduction="10000"/>
          </a:bodyPr>
          <a:lstStyle/>
          <a:p>
            <a:r>
              <a:rPr lang="en-US" dirty="0"/>
              <a:t>Fear based response</a:t>
            </a:r>
          </a:p>
          <a:p>
            <a:pPr lvl="1"/>
            <a:r>
              <a:rPr lang="en-US" dirty="0"/>
              <a:t>Some people will flee their homes in fear from a particularly violent tornado, especially if encouraged to do so by the media (</a:t>
            </a:r>
            <a:r>
              <a:rPr lang="en-US" dirty="0" err="1"/>
              <a:t>Uccellini</a:t>
            </a:r>
            <a:r>
              <a:rPr lang="en-US" dirty="0"/>
              <a:t>, 2014)</a:t>
            </a:r>
          </a:p>
          <a:p>
            <a:r>
              <a:rPr lang="en-US" dirty="0"/>
              <a:t>Hypothetical behavior inferred from surveys</a:t>
            </a:r>
          </a:p>
          <a:p>
            <a:pPr lvl="1"/>
            <a:r>
              <a:rPr lang="en-US" dirty="0"/>
              <a:t>39% of those driving and 18% of those inside would evacuate</a:t>
            </a:r>
          </a:p>
          <a:p>
            <a:pPr lvl="2"/>
            <a:r>
              <a:rPr lang="en-US" dirty="0"/>
              <a:t>Survey of residents of Austin, TX (Schultz et al., 2010)</a:t>
            </a:r>
          </a:p>
          <a:p>
            <a:pPr lvl="1"/>
            <a:r>
              <a:rPr lang="en-US" dirty="0"/>
              <a:t>58% of those driving would evacuate while 16.6% of those inside would either evacuate or drive to nearby shelter</a:t>
            </a:r>
          </a:p>
          <a:p>
            <a:pPr lvl="2"/>
            <a:r>
              <a:rPr lang="en-US" dirty="0"/>
              <a:t>Survey of residents of Calgary, Alberta (</a:t>
            </a:r>
            <a:r>
              <a:rPr lang="en-US" dirty="0" err="1"/>
              <a:t>Durage</a:t>
            </a:r>
            <a:r>
              <a:rPr lang="en-US" dirty="0"/>
              <a:t> et al., 2014) </a:t>
            </a:r>
          </a:p>
          <a:p>
            <a:r>
              <a:rPr lang="en-US" dirty="0"/>
              <a:t>Past behavior</a:t>
            </a:r>
          </a:p>
          <a:p>
            <a:pPr lvl="1"/>
            <a:r>
              <a:rPr lang="en-US" dirty="0"/>
              <a:t>31% sought shelter, 73% of those who sought shelter traveled by vehicle</a:t>
            </a:r>
          </a:p>
          <a:p>
            <a:pPr lvl="2"/>
            <a:r>
              <a:rPr lang="en-US" dirty="0"/>
              <a:t>Survey of mobile home residents in GA, MS, IL and OK (</a:t>
            </a:r>
            <a:r>
              <a:rPr lang="en-US" dirty="0" err="1"/>
              <a:t>Schmidlin</a:t>
            </a:r>
            <a:r>
              <a:rPr lang="en-US" dirty="0"/>
              <a:t> et al., 2009)</a:t>
            </a:r>
          </a:p>
        </p:txBody>
      </p:sp>
      <p:pic>
        <p:nvPicPr>
          <p:cNvPr id="5" name="Picture 4">
            <a:extLst>
              <a:ext uri="{FF2B5EF4-FFF2-40B4-BE49-F238E27FC236}">
                <a16:creationId xmlns:a16="http://schemas.microsoft.com/office/drawing/2014/main" id="{6B74947D-3BC0-4A2A-BAA6-B4D9A9EC9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247" y="490331"/>
            <a:ext cx="4402164" cy="2475570"/>
          </a:xfrm>
          <a:prstGeom prst="rect">
            <a:avLst/>
          </a:prstGeom>
        </p:spPr>
      </p:pic>
      <p:sp>
        <p:nvSpPr>
          <p:cNvPr id="6" name="Rectangle 5">
            <a:extLst>
              <a:ext uri="{FF2B5EF4-FFF2-40B4-BE49-F238E27FC236}">
                <a16:creationId xmlns:a16="http://schemas.microsoft.com/office/drawing/2014/main" id="{33D050A7-5E0C-48FD-BE88-708DA3176355}"/>
              </a:ext>
            </a:extLst>
          </p:cNvPr>
          <p:cNvSpPr/>
          <p:nvPr/>
        </p:nvSpPr>
        <p:spPr>
          <a:xfrm>
            <a:off x="7458247" y="3059957"/>
            <a:ext cx="4402164" cy="461665"/>
          </a:xfrm>
          <a:prstGeom prst="rect">
            <a:avLst/>
          </a:prstGeom>
          <a:solidFill>
            <a:schemeClr val="bg1"/>
          </a:solidFill>
        </p:spPr>
        <p:txBody>
          <a:bodyPr wrap="square">
            <a:spAutoFit/>
          </a:bodyPr>
          <a:lstStyle/>
          <a:p>
            <a:r>
              <a:rPr lang="en-US" sz="1200" dirty="0">
                <a:hlinkClick r:id="rId3"/>
              </a:rPr>
              <a:t>http://originalweatherblog.blogspot.com/2013/06/surviving-tornado-below-ground-vs.html</a:t>
            </a:r>
            <a:endParaRPr lang="en-US" sz="1200" dirty="0"/>
          </a:p>
        </p:txBody>
      </p:sp>
      <p:pic>
        <p:nvPicPr>
          <p:cNvPr id="8" name="Picture 7">
            <a:extLst>
              <a:ext uri="{FF2B5EF4-FFF2-40B4-BE49-F238E27FC236}">
                <a16:creationId xmlns:a16="http://schemas.microsoft.com/office/drawing/2014/main" id="{2F8946F2-E39B-4A66-B106-BF00BAF29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246" y="3746461"/>
            <a:ext cx="4402163" cy="2476217"/>
          </a:xfrm>
          <a:prstGeom prst="rect">
            <a:avLst/>
          </a:prstGeom>
        </p:spPr>
      </p:pic>
      <p:sp>
        <p:nvSpPr>
          <p:cNvPr id="9" name="Rectangle 8">
            <a:extLst>
              <a:ext uri="{FF2B5EF4-FFF2-40B4-BE49-F238E27FC236}">
                <a16:creationId xmlns:a16="http://schemas.microsoft.com/office/drawing/2014/main" id="{54A3A84D-E3AF-4FF5-A00E-E4E66A16439F}"/>
              </a:ext>
            </a:extLst>
          </p:cNvPr>
          <p:cNvSpPr/>
          <p:nvPr/>
        </p:nvSpPr>
        <p:spPr>
          <a:xfrm>
            <a:off x="7458246" y="6309017"/>
            <a:ext cx="3676519" cy="276999"/>
          </a:xfrm>
          <a:prstGeom prst="rect">
            <a:avLst/>
          </a:prstGeom>
          <a:solidFill>
            <a:schemeClr val="bg1"/>
          </a:solidFill>
        </p:spPr>
        <p:txBody>
          <a:bodyPr wrap="none">
            <a:spAutoFit/>
          </a:bodyPr>
          <a:lstStyle/>
          <a:p>
            <a:r>
              <a:rPr lang="en-US" sz="1200" dirty="0">
                <a:hlinkClick r:id="rId5"/>
              </a:rPr>
              <a:t>https://www.weather.gov/oun/events-20130531-elreno</a:t>
            </a:r>
            <a:endParaRPr lang="en-US" sz="1200" dirty="0"/>
          </a:p>
        </p:txBody>
      </p:sp>
    </p:spTree>
    <p:extLst>
      <p:ext uri="{BB962C8B-B14F-4D97-AF65-F5344CB8AC3E}">
        <p14:creationId xmlns:p14="http://schemas.microsoft.com/office/powerpoint/2010/main" val="3717929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E7FF-78B2-4F8A-B6EF-87C7152B3EC8}"/>
              </a:ext>
            </a:extLst>
          </p:cNvPr>
          <p:cNvSpPr>
            <a:spLocks noGrp="1"/>
          </p:cNvSpPr>
          <p:nvPr>
            <p:ph type="title"/>
          </p:nvPr>
        </p:nvSpPr>
        <p:spPr>
          <a:noFill/>
        </p:spPr>
        <p:txBody>
          <a:bodyPr>
            <a:normAutofit/>
          </a:bodyPr>
          <a:lstStyle/>
          <a:p>
            <a:r>
              <a:rPr lang="en-US" b="1" dirty="0">
                <a:ln>
                  <a:solidFill>
                    <a:schemeClr val="accent6"/>
                  </a:solidFill>
                </a:ln>
              </a:rPr>
              <a:t>Ways to Assess Travel Behavior in Response to Tornado Warnings</a:t>
            </a:r>
          </a:p>
        </p:txBody>
      </p:sp>
      <p:sp>
        <p:nvSpPr>
          <p:cNvPr id="3" name="Content Placeholder 2">
            <a:extLst>
              <a:ext uri="{FF2B5EF4-FFF2-40B4-BE49-F238E27FC236}">
                <a16:creationId xmlns:a16="http://schemas.microsoft.com/office/drawing/2014/main" id="{DC616CC6-3EC8-4EB9-A294-6576D5E83466}"/>
              </a:ext>
            </a:extLst>
          </p:cNvPr>
          <p:cNvSpPr>
            <a:spLocks noGrp="1"/>
          </p:cNvSpPr>
          <p:nvPr>
            <p:ph idx="1"/>
          </p:nvPr>
        </p:nvSpPr>
        <p:spPr>
          <a:noFill/>
        </p:spPr>
        <p:txBody>
          <a:bodyPr>
            <a:normAutofit/>
          </a:bodyPr>
          <a:lstStyle/>
          <a:p>
            <a:r>
              <a:rPr lang="en-US" dirty="0"/>
              <a:t>Survey data (e.g., </a:t>
            </a:r>
            <a:r>
              <a:rPr lang="en-US" dirty="0" err="1"/>
              <a:t>Durage</a:t>
            </a:r>
            <a:r>
              <a:rPr lang="en-US" dirty="0"/>
              <a:t> et al., 2014; Schultz et al., 2010)</a:t>
            </a:r>
          </a:p>
          <a:p>
            <a:pPr lvl="1"/>
            <a:r>
              <a:rPr lang="en-US" dirty="0"/>
              <a:t>Only get responses from a subset of the population</a:t>
            </a:r>
          </a:p>
          <a:p>
            <a:pPr lvl="1"/>
            <a:r>
              <a:rPr lang="en-US" dirty="0"/>
              <a:t>“Behavioral-Intent” surveys have been shown to be inaccurate in predicting actual warning response (Sorensen, 2000)</a:t>
            </a:r>
          </a:p>
          <a:p>
            <a:r>
              <a:rPr lang="en-US" b="1" dirty="0"/>
              <a:t>Traffic volume data (STUDY 1)</a:t>
            </a:r>
          </a:p>
          <a:p>
            <a:r>
              <a:rPr lang="en-US" dirty="0"/>
              <a:t>Agent based modeling (STUDY 2)</a:t>
            </a:r>
          </a:p>
        </p:txBody>
      </p:sp>
    </p:spTree>
    <p:extLst>
      <p:ext uri="{BB962C8B-B14F-4D97-AF65-F5344CB8AC3E}">
        <p14:creationId xmlns:p14="http://schemas.microsoft.com/office/powerpoint/2010/main" val="276289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3D31-8F2B-437B-88A4-877E2B5A1895}"/>
              </a:ext>
            </a:extLst>
          </p:cNvPr>
          <p:cNvSpPr>
            <a:spLocks noGrp="1"/>
          </p:cNvSpPr>
          <p:nvPr>
            <p:ph type="title"/>
          </p:nvPr>
        </p:nvSpPr>
        <p:spPr>
          <a:xfrm>
            <a:off x="1535734" y="3561520"/>
            <a:ext cx="9120532" cy="2083905"/>
          </a:xfrm>
          <a:noFill/>
        </p:spPr>
        <p:txBody>
          <a:bodyPr>
            <a:normAutofit/>
          </a:bodyPr>
          <a:lstStyle/>
          <a:p>
            <a:r>
              <a:rPr lang="en-US" b="1" dirty="0">
                <a:ln>
                  <a:solidFill>
                    <a:schemeClr val="accent6"/>
                  </a:solidFill>
                </a:ln>
              </a:rPr>
              <a:t>Study 1: Traffic Volume Data Analysis</a:t>
            </a:r>
          </a:p>
        </p:txBody>
      </p:sp>
    </p:spTree>
    <p:extLst>
      <p:ext uri="{BB962C8B-B14F-4D97-AF65-F5344CB8AC3E}">
        <p14:creationId xmlns:p14="http://schemas.microsoft.com/office/powerpoint/2010/main" val="341577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5B3F-6681-41A0-89EE-BB18C2057242}"/>
              </a:ext>
            </a:extLst>
          </p:cNvPr>
          <p:cNvSpPr>
            <a:spLocks noGrp="1"/>
          </p:cNvSpPr>
          <p:nvPr>
            <p:ph type="title"/>
          </p:nvPr>
        </p:nvSpPr>
        <p:spPr/>
        <p:txBody>
          <a:bodyPr/>
          <a:lstStyle/>
          <a:p>
            <a:r>
              <a:rPr lang="en-US" dirty="0">
                <a:ln>
                  <a:solidFill>
                    <a:schemeClr val="accent6"/>
                  </a:solidFill>
                </a:ln>
              </a:rPr>
              <a:t>Research Questions</a:t>
            </a:r>
          </a:p>
        </p:txBody>
      </p:sp>
      <p:sp>
        <p:nvSpPr>
          <p:cNvPr id="3" name="Content Placeholder 2">
            <a:extLst>
              <a:ext uri="{FF2B5EF4-FFF2-40B4-BE49-F238E27FC236}">
                <a16:creationId xmlns:a16="http://schemas.microsoft.com/office/drawing/2014/main" id="{F1004368-75D6-4C0C-BD6D-2AEB14591558}"/>
              </a:ext>
            </a:extLst>
          </p:cNvPr>
          <p:cNvSpPr>
            <a:spLocks noGrp="1"/>
          </p:cNvSpPr>
          <p:nvPr>
            <p:ph idx="1"/>
          </p:nvPr>
        </p:nvSpPr>
        <p:spPr>
          <a:xfrm>
            <a:off x="347629" y="1597025"/>
            <a:ext cx="9983145" cy="4351338"/>
          </a:xfrm>
        </p:spPr>
        <p:txBody>
          <a:bodyPr>
            <a:normAutofit/>
          </a:bodyPr>
          <a:lstStyle/>
          <a:p>
            <a:r>
              <a:rPr lang="en-US" dirty="0"/>
              <a:t>Is travel behavior influenced by tornado watches and warnings?</a:t>
            </a:r>
          </a:p>
          <a:p>
            <a:pPr lvl="1"/>
            <a:r>
              <a:rPr lang="en-US" dirty="0"/>
              <a:t>Do changes in behavior occur before or after a warning is issued?</a:t>
            </a:r>
          </a:p>
          <a:p>
            <a:r>
              <a:rPr lang="en-US" dirty="0"/>
              <a:t>Are mass evacuations due to tornadoes rare?</a:t>
            </a:r>
          </a:p>
          <a:p>
            <a:pPr lvl="1"/>
            <a:r>
              <a:rPr lang="en-US" dirty="0"/>
              <a:t>Are they more common in some metropolitan areas?</a:t>
            </a:r>
          </a:p>
          <a:p>
            <a:pPr lvl="1"/>
            <a:r>
              <a:rPr lang="en-US" dirty="0"/>
              <a:t>How do other evacuations compare to the May 31, 2013 event in Oklahoma City</a:t>
            </a:r>
          </a:p>
        </p:txBody>
      </p:sp>
    </p:spTree>
    <p:extLst>
      <p:ext uri="{BB962C8B-B14F-4D97-AF65-F5344CB8AC3E}">
        <p14:creationId xmlns:p14="http://schemas.microsoft.com/office/powerpoint/2010/main" val="1729553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3A82CB3-9548-482D-98E8-A437FA6BC1BC}"/>
              </a:ext>
            </a:extLst>
          </p:cNvPr>
          <p:cNvGraphicFramePr>
            <a:graphicFrameLocks noGrp="1"/>
          </p:cNvGraphicFramePr>
          <p:nvPr>
            <p:ph idx="1"/>
            <p:extLst>
              <p:ext uri="{D42A27DB-BD31-4B8C-83A1-F6EECF244321}">
                <p14:modId xmlns:p14="http://schemas.microsoft.com/office/powerpoint/2010/main" val="220746592"/>
              </p:ext>
            </p:extLst>
          </p:nvPr>
        </p:nvGraphicFramePr>
        <p:xfrm>
          <a:off x="3538319" y="4540239"/>
          <a:ext cx="8360229" cy="2194560"/>
        </p:xfrm>
        <a:graphic>
          <a:graphicData uri="http://schemas.openxmlformats.org/drawingml/2006/table">
            <a:tbl>
              <a:tblPr firstRow="1" bandRow="1">
                <a:tableStyleId>{5C22544A-7EE6-4342-B048-85BDC9FD1C3A}</a:tableStyleId>
              </a:tblPr>
              <a:tblGrid>
                <a:gridCol w="2016572">
                  <a:extLst>
                    <a:ext uri="{9D8B030D-6E8A-4147-A177-3AD203B41FA5}">
                      <a16:colId xmlns:a16="http://schemas.microsoft.com/office/drawing/2014/main" val="2419200363"/>
                    </a:ext>
                  </a:extLst>
                </a:gridCol>
                <a:gridCol w="1377770">
                  <a:extLst>
                    <a:ext uri="{9D8B030D-6E8A-4147-A177-3AD203B41FA5}">
                      <a16:colId xmlns:a16="http://schemas.microsoft.com/office/drawing/2014/main" val="183662981"/>
                    </a:ext>
                  </a:extLst>
                </a:gridCol>
                <a:gridCol w="1376381">
                  <a:extLst>
                    <a:ext uri="{9D8B030D-6E8A-4147-A177-3AD203B41FA5}">
                      <a16:colId xmlns:a16="http://schemas.microsoft.com/office/drawing/2014/main" val="1595461694"/>
                    </a:ext>
                  </a:extLst>
                </a:gridCol>
                <a:gridCol w="1186774">
                  <a:extLst>
                    <a:ext uri="{9D8B030D-6E8A-4147-A177-3AD203B41FA5}">
                      <a16:colId xmlns:a16="http://schemas.microsoft.com/office/drawing/2014/main" val="777906647"/>
                    </a:ext>
                  </a:extLst>
                </a:gridCol>
                <a:gridCol w="1381328">
                  <a:extLst>
                    <a:ext uri="{9D8B030D-6E8A-4147-A177-3AD203B41FA5}">
                      <a16:colId xmlns:a16="http://schemas.microsoft.com/office/drawing/2014/main" val="1478603711"/>
                    </a:ext>
                  </a:extLst>
                </a:gridCol>
                <a:gridCol w="1021404">
                  <a:extLst>
                    <a:ext uri="{9D8B030D-6E8A-4147-A177-3AD203B41FA5}">
                      <a16:colId xmlns:a16="http://schemas.microsoft.com/office/drawing/2014/main" val="406930451"/>
                    </a:ext>
                  </a:extLst>
                </a:gridCol>
              </a:tblGrid>
              <a:tr h="203200">
                <a:tc>
                  <a:txBody>
                    <a:bodyPr/>
                    <a:lstStyle/>
                    <a:p>
                      <a:pPr marL="0" marR="0">
                        <a:spcBef>
                          <a:spcPts val="0"/>
                        </a:spcBef>
                        <a:spcAft>
                          <a:spcPts val="0"/>
                        </a:spcAft>
                      </a:pPr>
                      <a:r>
                        <a:rPr lang="en-US" sz="1600">
                          <a:effectLst/>
                        </a:rPr>
                        <a:t>Location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a:effectLst/>
                        </a:rPr>
                        <a:t>Population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Population Density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a:effectLst/>
                        </a:rPr>
                        <a:t>EF2+ Recurrence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EF4+ Return Period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a:effectLst/>
                        </a:rPr>
                        <a:t># Stations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47835790"/>
                  </a:ext>
                </a:extLst>
              </a:tr>
              <a:tr h="203200">
                <a:tc>
                  <a:txBody>
                    <a:bodyPr/>
                    <a:lstStyle/>
                    <a:p>
                      <a:pPr marL="0" marR="0">
                        <a:spcBef>
                          <a:spcPts val="0"/>
                        </a:spcBef>
                        <a:spcAft>
                          <a:spcPts val="0"/>
                        </a:spcAft>
                      </a:pPr>
                      <a:r>
                        <a:rPr lang="en-US" sz="1600">
                          <a:effectLst/>
                        </a:rPr>
                        <a:t>Omaha, 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1,193,535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46.6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53054540"/>
                  </a:ext>
                </a:extLst>
              </a:tr>
              <a:tr h="203200">
                <a:tc>
                  <a:txBody>
                    <a:bodyPr/>
                    <a:lstStyle/>
                    <a:p>
                      <a:pPr marL="0" marR="0">
                        <a:spcBef>
                          <a:spcPts val="0"/>
                        </a:spcBef>
                        <a:spcAft>
                          <a:spcPts val="0"/>
                        </a:spcAft>
                      </a:pPr>
                      <a:r>
                        <a:rPr lang="en-US" sz="1600">
                          <a:effectLst/>
                        </a:rPr>
                        <a:t>Oklahoma City, OK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1,500,951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58.6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0035559"/>
                  </a:ext>
                </a:extLst>
              </a:tr>
              <a:tr h="203200">
                <a:tc>
                  <a:txBody>
                    <a:bodyPr/>
                    <a:lstStyle/>
                    <a:p>
                      <a:pPr marL="0" marR="0">
                        <a:spcBef>
                          <a:spcPts val="0"/>
                        </a:spcBef>
                        <a:spcAft>
                          <a:spcPts val="0"/>
                        </a:spcAft>
                      </a:pPr>
                      <a:r>
                        <a:rPr lang="en-US" sz="1600">
                          <a:effectLst/>
                        </a:rPr>
                        <a:t>Dallas-Fort Worth, TX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6,691,936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261.4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95693020"/>
                  </a:ext>
                </a:extLst>
              </a:tr>
              <a:tr h="203200">
                <a:tc>
                  <a:txBody>
                    <a:bodyPr/>
                    <a:lstStyle/>
                    <a:p>
                      <a:pPr marL="0" marR="0">
                        <a:spcBef>
                          <a:spcPts val="0"/>
                        </a:spcBef>
                        <a:spcAft>
                          <a:spcPts val="0"/>
                        </a:spcAft>
                      </a:pPr>
                      <a:r>
                        <a:rPr lang="en-US" sz="1600">
                          <a:effectLst/>
                        </a:rPr>
                        <a:t>Chicago, 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8,875,671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346.7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0622783"/>
                  </a:ext>
                </a:extLst>
              </a:tr>
              <a:tr h="203200">
                <a:tc>
                  <a:txBody>
                    <a:bodyPr/>
                    <a:lstStyle/>
                    <a:p>
                      <a:pPr marL="0" marR="0">
                        <a:spcBef>
                          <a:spcPts val="0"/>
                        </a:spcBef>
                        <a:spcAft>
                          <a:spcPts val="0"/>
                        </a:spcAft>
                      </a:pPr>
                      <a:r>
                        <a:rPr lang="en-US" sz="1600">
                          <a:effectLst/>
                        </a:rPr>
                        <a:t>St. Louis, MO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2,759,791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65811081"/>
                  </a:ext>
                </a:extLst>
              </a:tr>
              <a:tr h="203200">
                <a:tc>
                  <a:txBody>
                    <a:bodyPr/>
                    <a:lstStyle/>
                    <a:p>
                      <a:pPr marL="0" marR="0">
                        <a:spcBef>
                          <a:spcPts val="0"/>
                        </a:spcBef>
                        <a:spcAft>
                          <a:spcPts val="0"/>
                        </a:spcAft>
                      </a:pPr>
                      <a:r>
                        <a:rPr lang="en-US" sz="1600">
                          <a:effectLst/>
                        </a:rPr>
                        <a:t>Tuscaloosa-Birmingham, 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1,647,939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64.4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7.5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16336793"/>
                  </a:ext>
                </a:extLst>
              </a:tr>
            </a:tbl>
          </a:graphicData>
        </a:graphic>
      </p:graphicFrame>
      <p:pic>
        <p:nvPicPr>
          <p:cNvPr id="6" name="Picture 5">
            <a:extLst>
              <a:ext uri="{FF2B5EF4-FFF2-40B4-BE49-F238E27FC236}">
                <a16:creationId xmlns:a16="http://schemas.microsoft.com/office/drawing/2014/main" id="{FE7382B6-7972-492D-91DF-1D463BC97D9E}"/>
              </a:ext>
            </a:extLst>
          </p:cNvPr>
          <p:cNvPicPr/>
          <p:nvPr/>
        </p:nvPicPr>
        <p:blipFill rotWithShape="1">
          <a:blip r:embed="rId2">
            <a:extLst>
              <a:ext uri="{28A0092B-C50C-407E-A947-70E740481C1C}">
                <a14:useLocalDpi xmlns:a14="http://schemas.microsoft.com/office/drawing/2010/main" val="0"/>
              </a:ext>
            </a:extLst>
          </a:blip>
          <a:srcRect t="12394" r="1068" b="12394"/>
          <a:stretch/>
        </p:blipFill>
        <p:spPr bwMode="auto">
          <a:xfrm>
            <a:off x="3538319" y="0"/>
            <a:ext cx="5880100" cy="4470400"/>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D1157955-B132-4241-8BFF-6DA48651E194}"/>
              </a:ext>
            </a:extLst>
          </p:cNvPr>
          <p:cNvSpPr>
            <a:spLocks noGrp="1"/>
          </p:cNvSpPr>
          <p:nvPr>
            <p:ph type="title"/>
          </p:nvPr>
        </p:nvSpPr>
        <p:spPr>
          <a:xfrm>
            <a:off x="108625" y="199755"/>
            <a:ext cx="2926404" cy="1325563"/>
          </a:xfrm>
        </p:spPr>
        <p:txBody>
          <a:bodyPr/>
          <a:lstStyle/>
          <a:p>
            <a:r>
              <a:rPr lang="en-US" dirty="0">
                <a:ln>
                  <a:solidFill>
                    <a:schemeClr val="accent6"/>
                  </a:solidFill>
                </a:ln>
              </a:rPr>
              <a:t>Study Area</a:t>
            </a:r>
          </a:p>
        </p:txBody>
      </p:sp>
    </p:spTree>
    <p:extLst>
      <p:ext uri="{BB962C8B-B14F-4D97-AF65-F5344CB8AC3E}">
        <p14:creationId xmlns:p14="http://schemas.microsoft.com/office/powerpoint/2010/main" val="3178359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FF82029EC4E045AE0952F2FB3CC595" ma:contentTypeVersion="12" ma:contentTypeDescription="Create a new document." ma:contentTypeScope="" ma:versionID="e1632cf99af3527e5e0fbd5db58dfb80">
  <xsd:schema xmlns:xsd="http://www.w3.org/2001/XMLSchema" xmlns:xs="http://www.w3.org/2001/XMLSchema" xmlns:p="http://schemas.microsoft.com/office/2006/metadata/properties" xmlns:ns3="d8cfba45-c251-4d34-b388-bbb00df12ae7" xmlns:ns4="3b5883ee-9053-4a6b-9d78-3757d13ec3c9" targetNamespace="http://schemas.microsoft.com/office/2006/metadata/properties" ma:root="true" ma:fieldsID="c02ef01c5f2509d925cbf8bc2988155b" ns3:_="" ns4:_="">
    <xsd:import namespace="d8cfba45-c251-4d34-b388-bbb00df12ae7"/>
    <xsd:import namespace="3b5883ee-9053-4a6b-9d78-3757d13ec3c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fba45-c251-4d34-b388-bbb00df12ae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5883ee-9053-4a6b-9d78-3757d13ec3c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2D49B6-9AAB-447F-B877-26DFF6F610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cfba45-c251-4d34-b388-bbb00df12ae7"/>
    <ds:schemaRef ds:uri="3b5883ee-9053-4a6b-9d78-3757d13ec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FD611C-90E3-43C0-99FC-FF42B882AD7D}">
  <ds:schemaRefs>
    <ds:schemaRef ds:uri="http://purl.org/dc/terms/"/>
    <ds:schemaRef ds:uri="http://schemas.openxmlformats.org/package/2006/metadata/core-properties"/>
    <ds:schemaRef ds:uri="http://www.w3.org/XML/1998/namespace"/>
    <ds:schemaRef ds:uri="http://purl.org/dc/elements/1.1/"/>
    <ds:schemaRef ds:uri="d8cfba45-c251-4d34-b388-bbb00df12ae7"/>
    <ds:schemaRef ds:uri="http://schemas.microsoft.com/office/2006/metadata/properties"/>
    <ds:schemaRef ds:uri="http://schemas.microsoft.com/office/2006/documentManagement/types"/>
    <ds:schemaRef ds:uri="http://purl.org/dc/dcmitype/"/>
    <ds:schemaRef ds:uri="http://schemas.microsoft.com/office/infopath/2007/PartnerControls"/>
    <ds:schemaRef ds:uri="3b5883ee-9053-4a6b-9d78-3757d13ec3c9"/>
  </ds:schemaRefs>
</ds:datastoreItem>
</file>

<file path=customXml/itemProps3.xml><?xml version="1.0" encoding="utf-8"?>
<ds:datastoreItem xmlns:ds="http://schemas.openxmlformats.org/officeDocument/2006/customXml" ds:itemID="{74805D59-1AAC-4006-BF4D-82C051FDA8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8167</TotalTime>
  <Words>4154</Words>
  <Application>Microsoft Office PowerPoint</Application>
  <PresentationFormat>Widescreen</PresentationFormat>
  <Paragraphs>487</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Data and Model-Driven Approaches to Studying Tornado Sheltering and Evacuation Behavior in the Oklahoma City Metropolitan Area</vt:lpstr>
      <vt:lpstr>Evacuation</vt:lpstr>
      <vt:lpstr>General Recommendations for Tornado Safety</vt:lpstr>
      <vt:lpstr>Vehicles and Tornadoes</vt:lpstr>
      <vt:lpstr>Tornado Evacuation/Sheltering Behavior</vt:lpstr>
      <vt:lpstr>Ways to Assess Travel Behavior in Response to Tornado Warnings</vt:lpstr>
      <vt:lpstr>Study 1: Traffic Volume Data Analysis</vt:lpstr>
      <vt:lpstr>Research Questions</vt:lpstr>
      <vt:lpstr>Study Area</vt:lpstr>
      <vt:lpstr>Traffic Volume Data</vt:lpstr>
      <vt:lpstr>OKC Traffic Stations</vt:lpstr>
      <vt:lpstr>Methodology</vt:lpstr>
      <vt:lpstr>Methodology cont.</vt:lpstr>
      <vt:lpstr>Results</vt:lpstr>
      <vt:lpstr>Traffic Behavior and Tornado Alerts</vt:lpstr>
      <vt:lpstr>Anomalous Traffic Reversals</vt:lpstr>
      <vt:lpstr>Oklahoma City (2011-05-24)</vt:lpstr>
      <vt:lpstr>Oklahoma City (2013-05-19)</vt:lpstr>
      <vt:lpstr>Oklahoma City (2013-05-31)</vt:lpstr>
      <vt:lpstr>Conclusions</vt:lpstr>
      <vt:lpstr>Study 2: Agent Based Model</vt:lpstr>
      <vt:lpstr>Agent Based Modeling and Travel Behavior</vt:lpstr>
      <vt:lpstr>CHIME ABM Tornado Evacuation Model</vt:lpstr>
      <vt:lpstr>CHIME ABM Hurricane Evacuation Model</vt:lpstr>
      <vt:lpstr>Tsunami Evacuation Model</vt:lpstr>
      <vt:lpstr>Data Sources</vt:lpstr>
      <vt:lpstr>Model Simulations</vt:lpstr>
      <vt:lpstr>Agent Typology</vt:lpstr>
      <vt:lpstr>Protective Action Decision Making</vt:lpstr>
      <vt:lpstr>Travel to Shelter/Evacuation Point</vt:lpstr>
      <vt:lpstr>Next Steps</vt:lpstr>
      <vt:lpstr>Questions?</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Hatzis, Joshua J.</dc:creator>
  <cp:lastModifiedBy>Josh Hatzis</cp:lastModifiedBy>
  <cp:revision>102</cp:revision>
  <dcterms:created xsi:type="dcterms:W3CDTF">2019-10-31T14:34:26Z</dcterms:created>
  <dcterms:modified xsi:type="dcterms:W3CDTF">2020-09-25T18:20:44Z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0x0101000FFF82029EC4E045AE0952F2FB3CC595</vt:lpwstr>
  </property>
</Properties>
</file>